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4"/>
  </p:notesMasterIdLst>
  <p:handoutMasterIdLst>
    <p:handoutMasterId r:id="rId35"/>
  </p:handoutMasterIdLst>
  <p:sldIdLst>
    <p:sldId id="437" r:id="rId2"/>
    <p:sldId id="438" r:id="rId3"/>
    <p:sldId id="448" r:id="rId4"/>
    <p:sldId id="390" r:id="rId5"/>
    <p:sldId id="392" r:id="rId6"/>
    <p:sldId id="440" r:id="rId7"/>
    <p:sldId id="441" r:id="rId8"/>
    <p:sldId id="442" r:id="rId9"/>
    <p:sldId id="443" r:id="rId10"/>
    <p:sldId id="444" r:id="rId11"/>
    <p:sldId id="393" r:id="rId12"/>
    <p:sldId id="445" r:id="rId13"/>
    <p:sldId id="394" r:id="rId14"/>
    <p:sldId id="446" r:id="rId15"/>
    <p:sldId id="447" r:id="rId16"/>
    <p:sldId id="399" r:id="rId17"/>
    <p:sldId id="407" r:id="rId18"/>
    <p:sldId id="410" r:id="rId19"/>
    <p:sldId id="400" r:id="rId20"/>
    <p:sldId id="401" r:id="rId21"/>
    <p:sldId id="402" r:id="rId22"/>
    <p:sldId id="403" r:id="rId23"/>
    <p:sldId id="417" r:id="rId24"/>
    <p:sldId id="419" r:id="rId25"/>
    <p:sldId id="420" r:id="rId26"/>
    <p:sldId id="421" r:id="rId27"/>
    <p:sldId id="422" r:id="rId28"/>
    <p:sldId id="415" r:id="rId29"/>
    <p:sldId id="424" r:id="rId30"/>
    <p:sldId id="426" r:id="rId31"/>
    <p:sldId id="449" r:id="rId32"/>
    <p:sldId id="432" r:id="rId3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A50021"/>
    <a:srgbClr val="8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794" autoAdjust="0"/>
    <p:restoredTop sz="95136" autoAdjust="0"/>
  </p:normalViewPr>
  <p:slideViewPr>
    <p:cSldViewPr>
      <p:cViewPr varScale="1">
        <p:scale>
          <a:sx n="54" d="100"/>
          <a:sy n="54" d="100"/>
        </p:scale>
        <p:origin x="-102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1" d="100"/>
          <a:sy n="41" d="100"/>
        </p:scale>
        <p:origin x="-1524" y="-11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4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smtClean="0">
                <a:latin typeface="Arial" charset="0"/>
              </a:defRPr>
            </a:lvl1pPr>
          </a:lstStyle>
          <a:p>
            <a:pPr>
              <a:defRPr/>
            </a:pPr>
            <a:fld id="{554F79B6-49B5-453D-8218-CE6FEEF178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smtClean="0">
                <a:latin typeface="Arial" charset="0"/>
              </a:defRPr>
            </a:lvl1pPr>
          </a:lstStyle>
          <a:p>
            <a:pPr>
              <a:defRPr/>
            </a:pPr>
            <a:fld id="{89B62F87-FEDD-450C-AF40-76CFED80EE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charset="0"/>
              <a:cs typeface="Arial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B6BE06B-102F-4FDF-9260-C3C3F93B2F0B}" type="slidenum">
              <a:rPr lang="en-US" altLang="en-US"/>
              <a:pPr/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9050" y="1109663"/>
            <a:ext cx="9156700" cy="757237"/>
            <a:chOff x="0" y="0"/>
            <a:chExt cx="5768" cy="477"/>
          </a:xfrm>
        </p:grpSpPr>
        <p:sp>
          <p:nvSpPr>
            <p:cNvPr id="5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>
                <a:gd name="T0" fmla="*/ 0 w 5763"/>
                <a:gd name="T1" fmla="*/ 450 h 477"/>
                <a:gd name="T2" fmla="*/ 3 w 5763"/>
                <a:gd name="T3" fmla="*/ 0 h 477"/>
                <a:gd name="T4" fmla="*/ 5763 w 5763"/>
                <a:gd name="T5" fmla="*/ 0 h 477"/>
                <a:gd name="T6" fmla="*/ 5763 w 5763"/>
                <a:gd name="T7" fmla="*/ 465 h 477"/>
                <a:gd name="T8" fmla="*/ 4821 w 5763"/>
                <a:gd name="T9" fmla="*/ 477 h 477"/>
                <a:gd name="T10" fmla="*/ 4326 w 5763"/>
                <a:gd name="T11" fmla="*/ 447 h 477"/>
                <a:gd name="T12" fmla="*/ 3783 w 5763"/>
                <a:gd name="T13" fmla="*/ 465 h 477"/>
                <a:gd name="T14" fmla="*/ 3417 w 5763"/>
                <a:gd name="T15" fmla="*/ 456 h 477"/>
                <a:gd name="T16" fmla="*/ 2973 w 5763"/>
                <a:gd name="T17" fmla="*/ 459 h 477"/>
                <a:gd name="T18" fmla="*/ 2451 w 5763"/>
                <a:gd name="T19" fmla="*/ 453 h 477"/>
                <a:gd name="T20" fmla="*/ 2289 w 5763"/>
                <a:gd name="T21" fmla="*/ 441 h 477"/>
                <a:gd name="T22" fmla="*/ 2010 w 5763"/>
                <a:gd name="T23" fmla="*/ 453 h 477"/>
                <a:gd name="T24" fmla="*/ 1827 w 5763"/>
                <a:gd name="T25" fmla="*/ 450 h 477"/>
                <a:gd name="T26" fmla="*/ 1215 w 5763"/>
                <a:gd name="T27" fmla="*/ 465 h 477"/>
                <a:gd name="T28" fmla="*/ 660 w 5763"/>
                <a:gd name="T29" fmla="*/ 456 h 477"/>
                <a:gd name="T30" fmla="*/ 0 w 5763"/>
                <a:gd name="T31" fmla="*/ 450 h 47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>
                <a:gd name="T0" fmla="*/ 8 w 256"/>
                <a:gd name="T1" fmla="*/ 190 h 253"/>
                <a:gd name="T2" fmla="*/ 71 w 256"/>
                <a:gd name="T3" fmla="*/ 115 h 253"/>
                <a:gd name="T4" fmla="*/ 203 w 256"/>
                <a:gd name="T5" fmla="*/ 16 h 253"/>
                <a:gd name="T6" fmla="*/ 251 w 256"/>
                <a:gd name="T7" fmla="*/ 19 h 253"/>
                <a:gd name="T8" fmla="*/ 236 w 256"/>
                <a:gd name="T9" fmla="*/ 46 h 253"/>
                <a:gd name="T10" fmla="*/ 176 w 256"/>
                <a:gd name="T11" fmla="*/ 82 h 253"/>
                <a:gd name="T12" fmla="*/ 92 w 256"/>
                <a:gd name="T13" fmla="*/ 154 h 253"/>
                <a:gd name="T14" fmla="*/ 23 w 256"/>
                <a:gd name="T15" fmla="*/ 247 h 253"/>
                <a:gd name="T16" fmla="*/ 8 w 256"/>
                <a:gd name="T17" fmla="*/ 190 h 2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>
                <a:gd name="T0" fmla="*/ 0 w 708"/>
                <a:gd name="T1" fmla="*/ 432 h 459"/>
                <a:gd name="T2" fmla="*/ 0 w 708"/>
                <a:gd name="T3" fmla="*/ 453 h 459"/>
                <a:gd name="T4" fmla="*/ 72 w 708"/>
                <a:gd name="T5" fmla="*/ 324 h 459"/>
                <a:gd name="T6" fmla="*/ 198 w 708"/>
                <a:gd name="T7" fmla="*/ 201 h 459"/>
                <a:gd name="T8" fmla="*/ 366 w 708"/>
                <a:gd name="T9" fmla="*/ 102 h 459"/>
                <a:gd name="T10" fmla="*/ 531 w 708"/>
                <a:gd name="T11" fmla="*/ 36 h 459"/>
                <a:gd name="T12" fmla="*/ 609 w 708"/>
                <a:gd name="T13" fmla="*/ 0 h 459"/>
                <a:gd name="T14" fmla="*/ 708 w 708"/>
                <a:gd name="T15" fmla="*/ 3 h 459"/>
                <a:gd name="T16" fmla="*/ 591 w 708"/>
                <a:gd name="T17" fmla="*/ 66 h 459"/>
                <a:gd name="T18" fmla="*/ 417 w 708"/>
                <a:gd name="T19" fmla="*/ 126 h 459"/>
                <a:gd name="T20" fmla="*/ 237 w 708"/>
                <a:gd name="T21" fmla="*/ 231 h 459"/>
                <a:gd name="T22" fmla="*/ 117 w 708"/>
                <a:gd name="T23" fmla="*/ 345 h 459"/>
                <a:gd name="T24" fmla="*/ 51 w 708"/>
                <a:gd name="T25" fmla="*/ 459 h 459"/>
                <a:gd name="T26" fmla="*/ 0 w 708"/>
                <a:gd name="T27" fmla="*/ 453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IN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>
                <a:gd name="T0" fmla="*/ 21 w 251"/>
                <a:gd name="T1" fmla="*/ 163 h 194"/>
                <a:gd name="T2" fmla="*/ 9 w 251"/>
                <a:gd name="T3" fmla="*/ 184 h 194"/>
                <a:gd name="T4" fmla="*/ 75 w 251"/>
                <a:gd name="T5" fmla="*/ 103 h 194"/>
                <a:gd name="T6" fmla="*/ 165 w 251"/>
                <a:gd name="T7" fmla="*/ 28 h 194"/>
                <a:gd name="T8" fmla="*/ 207 w 251"/>
                <a:gd name="T9" fmla="*/ 7 h 194"/>
                <a:gd name="T10" fmla="*/ 246 w 251"/>
                <a:gd name="T11" fmla="*/ 4 h 194"/>
                <a:gd name="T12" fmla="*/ 237 w 251"/>
                <a:gd name="T13" fmla="*/ 34 h 194"/>
                <a:gd name="T14" fmla="*/ 183 w 251"/>
                <a:gd name="T15" fmla="*/ 61 h 194"/>
                <a:gd name="T16" fmla="*/ 108 w 251"/>
                <a:gd name="T17" fmla="*/ 124 h 194"/>
                <a:gd name="T18" fmla="*/ 54 w 251"/>
                <a:gd name="T19" fmla="*/ 190 h 194"/>
                <a:gd name="T20" fmla="*/ 6 w 251"/>
                <a:gd name="T21" fmla="*/ 184 h 19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>
                <a:gd name="T0" fmla="*/ 99 w 159"/>
                <a:gd name="T1" fmla="*/ 0 h 72"/>
                <a:gd name="T2" fmla="*/ 15 w 159"/>
                <a:gd name="T3" fmla="*/ 36 h 72"/>
                <a:gd name="T4" fmla="*/ 6 w 159"/>
                <a:gd name="T5" fmla="*/ 60 h 72"/>
                <a:gd name="T6" fmla="*/ 36 w 159"/>
                <a:gd name="T7" fmla="*/ 69 h 72"/>
                <a:gd name="T8" fmla="*/ 87 w 159"/>
                <a:gd name="T9" fmla="*/ 42 h 72"/>
                <a:gd name="T10" fmla="*/ 159 w 159"/>
                <a:gd name="T11" fmla="*/ 0 h 72"/>
                <a:gd name="T12" fmla="*/ 99 w 159"/>
                <a:gd name="T13" fmla="*/ 0 h 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>
                <a:gd name="T0" fmla="*/ 395 w 455"/>
                <a:gd name="T1" fmla="*/ 0 h 216"/>
                <a:gd name="T2" fmla="*/ 338 w 455"/>
                <a:gd name="T3" fmla="*/ 48 h 216"/>
                <a:gd name="T4" fmla="*/ 242 w 455"/>
                <a:gd name="T5" fmla="*/ 102 h 216"/>
                <a:gd name="T6" fmla="*/ 104 w 455"/>
                <a:gd name="T7" fmla="*/ 147 h 216"/>
                <a:gd name="T8" fmla="*/ 35 w 455"/>
                <a:gd name="T9" fmla="*/ 168 h 216"/>
                <a:gd name="T10" fmla="*/ 8 w 455"/>
                <a:gd name="T11" fmla="*/ 192 h 216"/>
                <a:gd name="T12" fmla="*/ 8 w 455"/>
                <a:gd name="T13" fmla="*/ 213 h 216"/>
                <a:gd name="T14" fmla="*/ 59 w 455"/>
                <a:gd name="T15" fmla="*/ 213 h 216"/>
                <a:gd name="T16" fmla="*/ 86 w 455"/>
                <a:gd name="T17" fmla="*/ 192 h 216"/>
                <a:gd name="T18" fmla="*/ 173 w 455"/>
                <a:gd name="T19" fmla="*/ 159 h 216"/>
                <a:gd name="T20" fmla="*/ 299 w 455"/>
                <a:gd name="T21" fmla="*/ 126 h 216"/>
                <a:gd name="T22" fmla="*/ 392 w 455"/>
                <a:gd name="T23" fmla="*/ 72 h 216"/>
                <a:gd name="T24" fmla="*/ 455 w 455"/>
                <a:gd name="T25" fmla="*/ 0 h 216"/>
                <a:gd name="T26" fmla="*/ 395 w 455"/>
                <a:gd name="T27" fmla="*/ 0 h 2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>
                <a:gd name="T0" fmla="*/ 0 w 414"/>
                <a:gd name="T1" fmla="*/ 11 h 108"/>
                <a:gd name="T2" fmla="*/ 24 w 414"/>
                <a:gd name="T3" fmla="*/ 11 h 108"/>
                <a:gd name="T4" fmla="*/ 156 w 414"/>
                <a:gd name="T5" fmla="*/ 2 h 108"/>
                <a:gd name="T6" fmla="*/ 288 w 414"/>
                <a:gd name="T7" fmla="*/ 23 h 108"/>
                <a:gd name="T8" fmla="*/ 384 w 414"/>
                <a:gd name="T9" fmla="*/ 53 h 108"/>
                <a:gd name="T10" fmla="*/ 411 w 414"/>
                <a:gd name="T11" fmla="*/ 74 h 108"/>
                <a:gd name="T12" fmla="*/ 405 w 414"/>
                <a:gd name="T13" fmla="*/ 104 h 108"/>
                <a:gd name="T14" fmla="*/ 363 w 414"/>
                <a:gd name="T15" fmla="*/ 101 h 108"/>
                <a:gd name="T16" fmla="*/ 294 w 414"/>
                <a:gd name="T17" fmla="*/ 77 h 108"/>
                <a:gd name="T18" fmla="*/ 174 w 414"/>
                <a:gd name="T19" fmla="*/ 50 h 108"/>
                <a:gd name="T20" fmla="*/ 72 w 414"/>
                <a:gd name="T21" fmla="*/ 62 h 108"/>
                <a:gd name="T22" fmla="*/ 36 w 414"/>
                <a:gd name="T23" fmla="*/ 59 h 108"/>
                <a:gd name="T24" fmla="*/ 0 w 414"/>
                <a:gd name="T25" fmla="*/ 11 h 10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>
                <a:gd name="T0" fmla="*/ 42 w 520"/>
                <a:gd name="T1" fmla="*/ 0 h 225"/>
                <a:gd name="T2" fmla="*/ 12 w 520"/>
                <a:gd name="T3" fmla="*/ 24 h 225"/>
                <a:gd name="T4" fmla="*/ 114 w 520"/>
                <a:gd name="T5" fmla="*/ 54 h 225"/>
                <a:gd name="T6" fmla="*/ 240 w 520"/>
                <a:gd name="T7" fmla="*/ 117 h 225"/>
                <a:gd name="T8" fmla="*/ 333 w 520"/>
                <a:gd name="T9" fmla="*/ 153 h 225"/>
                <a:gd name="T10" fmla="*/ 438 w 520"/>
                <a:gd name="T11" fmla="*/ 219 h 225"/>
                <a:gd name="T12" fmla="*/ 426 w 520"/>
                <a:gd name="T13" fmla="*/ 192 h 225"/>
                <a:gd name="T14" fmla="*/ 441 w 520"/>
                <a:gd name="T15" fmla="*/ 180 h 225"/>
                <a:gd name="T16" fmla="*/ 519 w 520"/>
                <a:gd name="T17" fmla="*/ 216 h 225"/>
                <a:gd name="T18" fmla="*/ 450 w 520"/>
                <a:gd name="T19" fmla="*/ 162 h 225"/>
                <a:gd name="T20" fmla="*/ 381 w 520"/>
                <a:gd name="T21" fmla="*/ 135 h 225"/>
                <a:gd name="T22" fmla="*/ 285 w 520"/>
                <a:gd name="T23" fmla="*/ 84 h 225"/>
                <a:gd name="T24" fmla="*/ 186 w 520"/>
                <a:gd name="T25" fmla="*/ 18 h 225"/>
                <a:gd name="T26" fmla="*/ 123 w 520"/>
                <a:gd name="T27" fmla="*/ 0 h 225"/>
                <a:gd name="T28" fmla="*/ 42 w 520"/>
                <a:gd name="T29" fmla="*/ 0 h 22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>
                <a:gd name="T0" fmla="*/ 6 w 431"/>
                <a:gd name="T1" fmla="*/ 38 h 233"/>
                <a:gd name="T2" fmla="*/ 9 w 431"/>
                <a:gd name="T3" fmla="*/ 20 h 233"/>
                <a:gd name="T4" fmla="*/ 42 w 431"/>
                <a:gd name="T5" fmla="*/ 2 h 233"/>
                <a:gd name="T6" fmla="*/ 90 w 431"/>
                <a:gd name="T7" fmla="*/ 35 h 233"/>
                <a:gd name="T8" fmla="*/ 189 w 431"/>
                <a:gd name="T9" fmla="*/ 89 h 233"/>
                <a:gd name="T10" fmla="*/ 288 w 431"/>
                <a:gd name="T11" fmla="*/ 140 h 233"/>
                <a:gd name="T12" fmla="*/ 375 w 431"/>
                <a:gd name="T13" fmla="*/ 176 h 233"/>
                <a:gd name="T14" fmla="*/ 396 w 431"/>
                <a:gd name="T15" fmla="*/ 176 h 233"/>
                <a:gd name="T16" fmla="*/ 429 w 431"/>
                <a:gd name="T17" fmla="*/ 212 h 233"/>
                <a:gd name="T18" fmla="*/ 408 w 431"/>
                <a:gd name="T19" fmla="*/ 233 h 233"/>
                <a:gd name="T20" fmla="*/ 333 w 431"/>
                <a:gd name="T21" fmla="*/ 212 h 233"/>
                <a:gd name="T22" fmla="*/ 186 w 431"/>
                <a:gd name="T23" fmla="*/ 143 h 233"/>
                <a:gd name="T24" fmla="*/ 48 w 431"/>
                <a:gd name="T25" fmla="*/ 68 h 233"/>
                <a:gd name="T26" fmla="*/ 6 w 431"/>
                <a:gd name="T27" fmla="*/ 38 h 23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>
                <a:gd name="T0" fmla="*/ 2 w 396"/>
                <a:gd name="T1" fmla="*/ 9 h 227"/>
                <a:gd name="T2" fmla="*/ 53 w 396"/>
                <a:gd name="T3" fmla="*/ 66 h 227"/>
                <a:gd name="T4" fmla="*/ 176 w 396"/>
                <a:gd name="T5" fmla="*/ 132 h 227"/>
                <a:gd name="T6" fmla="*/ 293 w 396"/>
                <a:gd name="T7" fmla="*/ 189 h 227"/>
                <a:gd name="T8" fmla="*/ 341 w 396"/>
                <a:gd name="T9" fmla="*/ 222 h 227"/>
                <a:gd name="T10" fmla="*/ 377 w 396"/>
                <a:gd name="T11" fmla="*/ 219 h 227"/>
                <a:gd name="T12" fmla="*/ 377 w 396"/>
                <a:gd name="T13" fmla="*/ 180 h 227"/>
                <a:gd name="T14" fmla="*/ 260 w 396"/>
                <a:gd name="T15" fmla="*/ 126 h 227"/>
                <a:gd name="T16" fmla="*/ 113 w 396"/>
                <a:gd name="T17" fmla="*/ 51 h 227"/>
                <a:gd name="T18" fmla="*/ 41 w 396"/>
                <a:gd name="T19" fmla="*/ 9 h 227"/>
                <a:gd name="T20" fmla="*/ 2 w 396"/>
                <a:gd name="T21" fmla="*/ 9 h 22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>
                <a:gd name="T0" fmla="*/ 3 w 516"/>
                <a:gd name="T1" fmla="*/ 10 h 223"/>
                <a:gd name="T2" fmla="*/ 105 w 516"/>
                <a:gd name="T3" fmla="*/ 97 h 223"/>
                <a:gd name="T4" fmla="*/ 243 w 516"/>
                <a:gd name="T5" fmla="*/ 178 h 223"/>
                <a:gd name="T6" fmla="*/ 357 w 516"/>
                <a:gd name="T7" fmla="*/ 217 h 223"/>
                <a:gd name="T8" fmla="*/ 498 w 516"/>
                <a:gd name="T9" fmla="*/ 214 h 223"/>
                <a:gd name="T10" fmla="*/ 468 w 516"/>
                <a:gd name="T11" fmla="*/ 187 h 223"/>
                <a:gd name="T12" fmla="*/ 309 w 516"/>
                <a:gd name="T13" fmla="*/ 136 h 223"/>
                <a:gd name="T14" fmla="*/ 123 w 516"/>
                <a:gd name="T15" fmla="*/ 34 h 223"/>
                <a:gd name="T16" fmla="*/ 3 w 516"/>
                <a:gd name="T17" fmla="*/ 10 h 2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>
                <a:gd name="T0" fmla="*/ 69 w 414"/>
                <a:gd name="T1" fmla="*/ 60 h 100"/>
                <a:gd name="T2" fmla="*/ 12 w 414"/>
                <a:gd name="T3" fmla="*/ 42 h 100"/>
                <a:gd name="T4" fmla="*/ 3 w 414"/>
                <a:gd name="T5" fmla="*/ 15 h 100"/>
                <a:gd name="T6" fmla="*/ 30 w 414"/>
                <a:gd name="T7" fmla="*/ 0 h 100"/>
                <a:gd name="T8" fmla="*/ 117 w 414"/>
                <a:gd name="T9" fmla="*/ 18 h 100"/>
                <a:gd name="T10" fmla="*/ 243 w 414"/>
                <a:gd name="T11" fmla="*/ 48 h 100"/>
                <a:gd name="T12" fmla="*/ 387 w 414"/>
                <a:gd name="T13" fmla="*/ 48 h 100"/>
                <a:gd name="T14" fmla="*/ 408 w 414"/>
                <a:gd name="T15" fmla="*/ 54 h 100"/>
                <a:gd name="T16" fmla="*/ 381 w 414"/>
                <a:gd name="T17" fmla="*/ 87 h 100"/>
                <a:gd name="T18" fmla="*/ 318 w 414"/>
                <a:gd name="T19" fmla="*/ 99 h 100"/>
                <a:gd name="T20" fmla="*/ 195 w 414"/>
                <a:gd name="T21" fmla="*/ 93 h 100"/>
                <a:gd name="T22" fmla="*/ 69 w 414"/>
                <a:gd name="T23" fmla="*/ 60 h 1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>
                <a:gd name="T0" fmla="*/ 3 w 150"/>
                <a:gd name="T1" fmla="*/ 67 h 72"/>
                <a:gd name="T2" fmla="*/ 84 w 150"/>
                <a:gd name="T3" fmla="*/ 19 h 72"/>
                <a:gd name="T4" fmla="*/ 123 w 150"/>
                <a:gd name="T5" fmla="*/ 1 h 72"/>
                <a:gd name="T6" fmla="*/ 150 w 150"/>
                <a:gd name="T7" fmla="*/ 22 h 72"/>
                <a:gd name="T8" fmla="*/ 123 w 150"/>
                <a:gd name="T9" fmla="*/ 55 h 72"/>
                <a:gd name="T10" fmla="*/ 90 w 150"/>
                <a:gd name="T11" fmla="*/ 70 h 72"/>
                <a:gd name="T12" fmla="*/ 0 w 150"/>
                <a:gd name="T13" fmla="*/ 67 h 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>
                <a:gd name="T0" fmla="*/ 1 w 148"/>
                <a:gd name="T1" fmla="*/ 69 h 91"/>
                <a:gd name="T2" fmla="*/ 25 w 148"/>
                <a:gd name="T3" fmla="*/ 51 h 91"/>
                <a:gd name="T4" fmla="*/ 100 w 148"/>
                <a:gd name="T5" fmla="*/ 9 h 91"/>
                <a:gd name="T6" fmla="*/ 133 w 148"/>
                <a:gd name="T7" fmla="*/ 3 h 91"/>
                <a:gd name="T8" fmla="*/ 136 w 148"/>
                <a:gd name="T9" fmla="*/ 27 h 91"/>
                <a:gd name="T10" fmla="*/ 61 w 148"/>
                <a:gd name="T11" fmla="*/ 75 h 91"/>
                <a:gd name="T12" fmla="*/ 19 w 148"/>
                <a:gd name="T13" fmla="*/ 90 h 91"/>
                <a:gd name="T14" fmla="*/ 1 w 148"/>
                <a:gd name="T15" fmla="*/ 69 h 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>
                <a:gd name="T0" fmla="*/ 172 w 938"/>
                <a:gd name="T1" fmla="*/ 86 h 158"/>
                <a:gd name="T2" fmla="*/ 61 w 938"/>
                <a:gd name="T3" fmla="*/ 137 h 158"/>
                <a:gd name="T4" fmla="*/ 16 w 938"/>
                <a:gd name="T5" fmla="*/ 155 h 158"/>
                <a:gd name="T6" fmla="*/ 7 w 938"/>
                <a:gd name="T7" fmla="*/ 122 h 158"/>
                <a:gd name="T8" fmla="*/ 58 w 938"/>
                <a:gd name="T9" fmla="*/ 80 h 158"/>
                <a:gd name="T10" fmla="*/ 172 w 938"/>
                <a:gd name="T11" fmla="*/ 38 h 158"/>
                <a:gd name="T12" fmla="*/ 304 w 938"/>
                <a:gd name="T13" fmla="*/ 11 h 158"/>
                <a:gd name="T14" fmla="*/ 463 w 938"/>
                <a:gd name="T15" fmla="*/ 2 h 158"/>
                <a:gd name="T16" fmla="*/ 631 w 938"/>
                <a:gd name="T17" fmla="*/ 23 h 158"/>
                <a:gd name="T18" fmla="*/ 796 w 938"/>
                <a:gd name="T19" fmla="*/ 53 h 158"/>
                <a:gd name="T20" fmla="*/ 841 w 938"/>
                <a:gd name="T21" fmla="*/ 47 h 158"/>
                <a:gd name="T22" fmla="*/ 907 w 938"/>
                <a:gd name="T23" fmla="*/ 71 h 158"/>
                <a:gd name="T24" fmla="*/ 919 w 938"/>
                <a:gd name="T25" fmla="*/ 101 h 158"/>
                <a:gd name="T26" fmla="*/ 793 w 938"/>
                <a:gd name="T27" fmla="*/ 98 h 158"/>
                <a:gd name="T28" fmla="*/ 634 w 938"/>
                <a:gd name="T29" fmla="*/ 62 h 158"/>
                <a:gd name="T30" fmla="*/ 439 w 938"/>
                <a:gd name="T31" fmla="*/ 38 h 158"/>
                <a:gd name="T32" fmla="*/ 238 w 938"/>
                <a:gd name="T33" fmla="*/ 59 h 158"/>
                <a:gd name="T34" fmla="*/ 172 w 938"/>
                <a:gd name="T35" fmla="*/ 86 h 15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>
                <a:gd name="T0" fmla="*/ 18 w 372"/>
                <a:gd name="T1" fmla="*/ 47 h 98"/>
                <a:gd name="T2" fmla="*/ 141 w 372"/>
                <a:gd name="T3" fmla="*/ 17 h 98"/>
                <a:gd name="T4" fmla="*/ 246 w 372"/>
                <a:gd name="T5" fmla="*/ 2 h 98"/>
                <a:gd name="T6" fmla="*/ 351 w 372"/>
                <a:gd name="T7" fmla="*/ 5 h 98"/>
                <a:gd name="T8" fmla="*/ 372 w 372"/>
                <a:gd name="T9" fmla="*/ 23 h 98"/>
                <a:gd name="T10" fmla="*/ 354 w 372"/>
                <a:gd name="T11" fmla="*/ 44 h 98"/>
                <a:gd name="T12" fmla="*/ 264 w 372"/>
                <a:gd name="T13" fmla="*/ 50 h 98"/>
                <a:gd name="T14" fmla="*/ 168 w 372"/>
                <a:gd name="T15" fmla="*/ 53 h 98"/>
                <a:gd name="T16" fmla="*/ 72 w 372"/>
                <a:gd name="T17" fmla="*/ 77 h 98"/>
                <a:gd name="T18" fmla="*/ 15 w 372"/>
                <a:gd name="T19" fmla="*/ 95 h 98"/>
                <a:gd name="T20" fmla="*/ 0 w 372"/>
                <a:gd name="T21" fmla="*/ 56 h 9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>
                <a:gd name="T0" fmla="*/ 0 w 318"/>
                <a:gd name="T1" fmla="*/ 158 h 158"/>
                <a:gd name="T2" fmla="*/ 12 w 318"/>
                <a:gd name="T3" fmla="*/ 137 h 158"/>
                <a:gd name="T4" fmla="*/ 162 w 318"/>
                <a:gd name="T5" fmla="*/ 71 h 158"/>
                <a:gd name="T6" fmla="*/ 249 w 318"/>
                <a:gd name="T7" fmla="*/ 20 h 158"/>
                <a:gd name="T8" fmla="*/ 285 w 318"/>
                <a:gd name="T9" fmla="*/ 2 h 158"/>
                <a:gd name="T10" fmla="*/ 309 w 318"/>
                <a:gd name="T11" fmla="*/ 11 h 158"/>
                <a:gd name="T12" fmla="*/ 303 w 318"/>
                <a:gd name="T13" fmla="*/ 47 h 158"/>
                <a:gd name="T14" fmla="*/ 219 w 318"/>
                <a:gd name="T15" fmla="*/ 89 h 158"/>
                <a:gd name="T16" fmla="*/ 108 w 318"/>
                <a:gd name="T17" fmla="*/ 140 h 158"/>
                <a:gd name="T18" fmla="*/ 57 w 318"/>
                <a:gd name="T19" fmla="*/ 152 h 158"/>
                <a:gd name="T20" fmla="*/ 0 w 318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IN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>
                <a:gd name="T0" fmla="*/ 3 w 380"/>
                <a:gd name="T1" fmla="*/ 165 h 174"/>
                <a:gd name="T2" fmla="*/ 129 w 380"/>
                <a:gd name="T3" fmla="*/ 93 h 174"/>
                <a:gd name="T4" fmla="*/ 261 w 380"/>
                <a:gd name="T5" fmla="*/ 30 h 174"/>
                <a:gd name="T6" fmla="*/ 351 w 380"/>
                <a:gd name="T7" fmla="*/ 0 h 174"/>
                <a:gd name="T8" fmla="*/ 378 w 380"/>
                <a:gd name="T9" fmla="*/ 27 h 174"/>
                <a:gd name="T10" fmla="*/ 336 w 380"/>
                <a:gd name="T11" fmla="*/ 51 h 174"/>
                <a:gd name="T12" fmla="*/ 291 w 380"/>
                <a:gd name="T13" fmla="*/ 60 h 174"/>
                <a:gd name="T14" fmla="*/ 240 w 380"/>
                <a:gd name="T15" fmla="*/ 75 h 174"/>
                <a:gd name="T16" fmla="*/ 189 w 380"/>
                <a:gd name="T17" fmla="*/ 120 h 174"/>
                <a:gd name="T18" fmla="*/ 102 w 380"/>
                <a:gd name="T19" fmla="*/ 174 h 174"/>
                <a:gd name="T20" fmla="*/ 0 w 380"/>
                <a:gd name="T21" fmla="*/ 162 h 17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>
                <a:gd name="T0" fmla="*/ 84 w 523"/>
                <a:gd name="T1" fmla="*/ 11 h 69"/>
                <a:gd name="T2" fmla="*/ 27 w 523"/>
                <a:gd name="T3" fmla="*/ 5 h 69"/>
                <a:gd name="T4" fmla="*/ 9 w 523"/>
                <a:gd name="T5" fmla="*/ 35 h 69"/>
                <a:gd name="T6" fmla="*/ 81 w 523"/>
                <a:gd name="T7" fmla="*/ 56 h 69"/>
                <a:gd name="T8" fmla="*/ 255 w 523"/>
                <a:gd name="T9" fmla="*/ 68 h 69"/>
                <a:gd name="T10" fmla="*/ 432 w 523"/>
                <a:gd name="T11" fmla="*/ 50 h 69"/>
                <a:gd name="T12" fmla="*/ 513 w 523"/>
                <a:gd name="T13" fmla="*/ 5 h 69"/>
                <a:gd name="T14" fmla="*/ 372 w 523"/>
                <a:gd name="T15" fmla="*/ 20 h 69"/>
                <a:gd name="T16" fmla="*/ 141 w 523"/>
                <a:gd name="T17" fmla="*/ 14 h 69"/>
                <a:gd name="T18" fmla="*/ 84 w 523"/>
                <a:gd name="T19" fmla="*/ 11 h 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>
                <a:gd name="T0" fmla="*/ 23 w 537"/>
                <a:gd name="T1" fmla="*/ 6 h 120"/>
                <a:gd name="T2" fmla="*/ 188 w 537"/>
                <a:gd name="T3" fmla="*/ 3 h 120"/>
                <a:gd name="T4" fmla="*/ 323 w 537"/>
                <a:gd name="T5" fmla="*/ 27 h 120"/>
                <a:gd name="T6" fmla="*/ 464 w 537"/>
                <a:gd name="T7" fmla="*/ 69 h 120"/>
                <a:gd name="T8" fmla="*/ 521 w 537"/>
                <a:gd name="T9" fmla="*/ 90 h 120"/>
                <a:gd name="T10" fmla="*/ 533 w 537"/>
                <a:gd name="T11" fmla="*/ 105 h 120"/>
                <a:gd name="T12" fmla="*/ 497 w 537"/>
                <a:gd name="T13" fmla="*/ 120 h 120"/>
                <a:gd name="T14" fmla="*/ 452 w 537"/>
                <a:gd name="T15" fmla="*/ 108 h 120"/>
                <a:gd name="T16" fmla="*/ 350 w 537"/>
                <a:gd name="T17" fmla="*/ 72 h 120"/>
                <a:gd name="T18" fmla="*/ 158 w 537"/>
                <a:gd name="T19" fmla="*/ 39 h 120"/>
                <a:gd name="T20" fmla="*/ 50 w 537"/>
                <a:gd name="T21" fmla="*/ 39 h 120"/>
                <a:gd name="T22" fmla="*/ 23 w 537"/>
                <a:gd name="T23" fmla="*/ 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IN"/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>
                <a:gd name="T0" fmla="*/ 800 w 800"/>
                <a:gd name="T1" fmla="*/ 24 h 143"/>
                <a:gd name="T2" fmla="*/ 782 w 800"/>
                <a:gd name="T3" fmla="*/ 15 h 143"/>
                <a:gd name="T4" fmla="*/ 659 w 800"/>
                <a:gd name="T5" fmla="*/ 63 h 143"/>
                <a:gd name="T6" fmla="*/ 500 w 800"/>
                <a:gd name="T7" fmla="*/ 84 h 143"/>
                <a:gd name="T8" fmla="*/ 326 w 800"/>
                <a:gd name="T9" fmla="*/ 69 h 143"/>
                <a:gd name="T10" fmla="*/ 98 w 800"/>
                <a:gd name="T11" fmla="*/ 21 h 143"/>
                <a:gd name="T12" fmla="*/ 11 w 800"/>
                <a:gd name="T13" fmla="*/ 6 h 143"/>
                <a:gd name="T14" fmla="*/ 32 w 800"/>
                <a:gd name="T15" fmla="*/ 60 h 143"/>
                <a:gd name="T16" fmla="*/ 155 w 800"/>
                <a:gd name="T17" fmla="*/ 96 h 143"/>
                <a:gd name="T18" fmla="*/ 410 w 800"/>
                <a:gd name="T19" fmla="*/ 138 h 143"/>
                <a:gd name="T20" fmla="*/ 596 w 800"/>
                <a:gd name="T21" fmla="*/ 129 h 143"/>
                <a:gd name="T22" fmla="*/ 737 w 800"/>
                <a:gd name="T23" fmla="*/ 90 h 143"/>
                <a:gd name="T24" fmla="*/ 788 w 800"/>
                <a:gd name="T25" fmla="*/ 69 h 143"/>
                <a:gd name="T26" fmla="*/ 800 w 800"/>
                <a:gd name="T27" fmla="*/ 2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IN"/>
            </a:p>
          </p:txBody>
        </p:sp>
        <p:sp>
          <p:nvSpPr>
            <p:cNvPr id="26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>
                <a:gd name="T0" fmla="*/ 402 w 402"/>
                <a:gd name="T1" fmla="*/ 0 h 115"/>
                <a:gd name="T2" fmla="*/ 384 w 402"/>
                <a:gd name="T3" fmla="*/ 12 h 115"/>
                <a:gd name="T4" fmla="*/ 276 w 402"/>
                <a:gd name="T5" fmla="*/ 51 h 115"/>
                <a:gd name="T6" fmla="*/ 165 w 402"/>
                <a:gd name="T7" fmla="*/ 66 h 115"/>
                <a:gd name="T8" fmla="*/ 51 w 402"/>
                <a:gd name="T9" fmla="*/ 57 h 115"/>
                <a:gd name="T10" fmla="*/ 15 w 402"/>
                <a:gd name="T11" fmla="*/ 54 h 115"/>
                <a:gd name="T12" fmla="*/ 3 w 402"/>
                <a:gd name="T13" fmla="*/ 69 h 115"/>
                <a:gd name="T14" fmla="*/ 9 w 402"/>
                <a:gd name="T15" fmla="*/ 93 h 115"/>
                <a:gd name="T16" fmla="*/ 54 w 402"/>
                <a:gd name="T17" fmla="*/ 102 h 115"/>
                <a:gd name="T18" fmla="*/ 198 w 402"/>
                <a:gd name="T19" fmla="*/ 111 h 115"/>
                <a:gd name="T20" fmla="*/ 336 w 402"/>
                <a:gd name="T21" fmla="*/ 75 h 115"/>
                <a:gd name="T22" fmla="*/ 375 w 402"/>
                <a:gd name="T23" fmla="*/ 54 h 115"/>
                <a:gd name="T24" fmla="*/ 402 w 402"/>
                <a:gd name="T25" fmla="*/ 0 h 1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7" name="Group 25"/>
          <p:cNvGrpSpPr>
            <a:grpSpLocks/>
          </p:cNvGrpSpPr>
          <p:nvPr/>
        </p:nvGrpSpPr>
        <p:grpSpPr bwMode="auto">
          <a:xfrm>
            <a:off x="20638" y="6161088"/>
            <a:ext cx="9169400" cy="138112"/>
            <a:chOff x="0" y="4032"/>
            <a:chExt cx="5776" cy="87"/>
          </a:xfrm>
        </p:grpSpPr>
        <p:sp>
          <p:nvSpPr>
            <p:cNvPr id="28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1" name="Rectangle 34"/>
          <p:cNvSpPr>
            <a:spLocks noChangeArrowheads="1"/>
          </p:cNvSpPr>
          <p:nvPr/>
        </p:nvSpPr>
        <p:spPr bwMode="auto">
          <a:xfrm>
            <a:off x="4479925" y="32004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endParaRPr lang="en-IN" altLang="en-US" sz="2400" b="0" smtClean="0"/>
          </a:p>
        </p:txBody>
      </p:sp>
      <p:sp>
        <p:nvSpPr>
          <p:cNvPr id="66589" name="Rectangle 2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81200"/>
            <a:ext cx="7772400" cy="1600200"/>
          </a:xfrm>
        </p:spPr>
        <p:txBody>
          <a:bodyPr anchorCtr="1"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6590" name="Rectangle 3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73175" y="3729038"/>
            <a:ext cx="6400800" cy="1371600"/>
          </a:xfrm>
        </p:spPr>
        <p:txBody>
          <a:bodyPr anchorCtr="1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2" name="Rectangle 31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3484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" name="Rectangle 3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484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" name="Rectangle 3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48413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0DFF8B0-31DF-4A0D-88F6-B45A2F48975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IN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9509E-85B2-489B-A96D-A94ADFA76CA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4DB8B-962E-4E46-A1EA-EB99D7756B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066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8F942-37C7-4910-9908-1882E2A85B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20939-2748-4D40-AEC3-152F6ACDDE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0EF0C-0034-4673-8018-B433CF7FE7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BAB015-765A-49EF-B8F0-6E5A0FB8EC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B854B-1138-4CB2-8DE4-DA631C7D901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I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6C449-7ED6-4C59-A014-72B92BF814C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00C81-93AD-4A1B-8DFA-93B0914B96D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5150" y="228600"/>
            <a:ext cx="222885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228600"/>
            <a:ext cx="6534150" cy="495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E1D9A-8CA4-4B66-955B-9A57878ED3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915400" cy="533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0668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572000" y="1066800"/>
            <a:ext cx="3810000" cy="4114800"/>
          </a:xfrm>
        </p:spPr>
        <p:txBody>
          <a:bodyPr/>
          <a:lstStyle/>
          <a:p>
            <a:pPr lvl="0"/>
            <a:endParaRPr lang="en-IN" noProof="0" smtClean="0"/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C765F-C80A-45A7-971D-E3ED1EEC8C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6700" cy="757238"/>
            <a:chOff x="0" y="0"/>
            <a:chExt cx="5768" cy="477"/>
          </a:xfrm>
        </p:grpSpPr>
        <p:sp>
          <p:nvSpPr>
            <p:cNvPr id="1038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>
                <a:gd name="T0" fmla="*/ 0 w 5763"/>
                <a:gd name="T1" fmla="*/ 450 h 477"/>
                <a:gd name="T2" fmla="*/ 3 w 5763"/>
                <a:gd name="T3" fmla="*/ 0 h 477"/>
                <a:gd name="T4" fmla="*/ 5763 w 5763"/>
                <a:gd name="T5" fmla="*/ 0 h 477"/>
                <a:gd name="T6" fmla="*/ 5763 w 5763"/>
                <a:gd name="T7" fmla="*/ 465 h 477"/>
                <a:gd name="T8" fmla="*/ 4821 w 5763"/>
                <a:gd name="T9" fmla="*/ 477 h 477"/>
                <a:gd name="T10" fmla="*/ 4326 w 5763"/>
                <a:gd name="T11" fmla="*/ 447 h 477"/>
                <a:gd name="T12" fmla="*/ 3783 w 5763"/>
                <a:gd name="T13" fmla="*/ 465 h 477"/>
                <a:gd name="T14" fmla="*/ 3417 w 5763"/>
                <a:gd name="T15" fmla="*/ 456 h 477"/>
                <a:gd name="T16" fmla="*/ 2973 w 5763"/>
                <a:gd name="T17" fmla="*/ 459 h 477"/>
                <a:gd name="T18" fmla="*/ 2451 w 5763"/>
                <a:gd name="T19" fmla="*/ 453 h 477"/>
                <a:gd name="T20" fmla="*/ 2289 w 5763"/>
                <a:gd name="T21" fmla="*/ 441 h 477"/>
                <a:gd name="T22" fmla="*/ 2010 w 5763"/>
                <a:gd name="T23" fmla="*/ 453 h 477"/>
                <a:gd name="T24" fmla="*/ 1827 w 5763"/>
                <a:gd name="T25" fmla="*/ 450 h 477"/>
                <a:gd name="T26" fmla="*/ 1215 w 5763"/>
                <a:gd name="T27" fmla="*/ 465 h 477"/>
                <a:gd name="T28" fmla="*/ 660 w 5763"/>
                <a:gd name="T29" fmla="*/ 456 h 477"/>
                <a:gd name="T30" fmla="*/ 0 w 5763"/>
                <a:gd name="T31" fmla="*/ 450 h 47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9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>
                <a:gd name="T0" fmla="*/ 8 w 256"/>
                <a:gd name="T1" fmla="*/ 190 h 253"/>
                <a:gd name="T2" fmla="*/ 71 w 256"/>
                <a:gd name="T3" fmla="*/ 115 h 253"/>
                <a:gd name="T4" fmla="*/ 203 w 256"/>
                <a:gd name="T5" fmla="*/ 16 h 253"/>
                <a:gd name="T6" fmla="*/ 251 w 256"/>
                <a:gd name="T7" fmla="*/ 19 h 253"/>
                <a:gd name="T8" fmla="*/ 236 w 256"/>
                <a:gd name="T9" fmla="*/ 46 h 253"/>
                <a:gd name="T10" fmla="*/ 176 w 256"/>
                <a:gd name="T11" fmla="*/ 82 h 253"/>
                <a:gd name="T12" fmla="*/ 92 w 256"/>
                <a:gd name="T13" fmla="*/ 154 h 253"/>
                <a:gd name="T14" fmla="*/ 23 w 256"/>
                <a:gd name="T15" fmla="*/ 247 h 253"/>
                <a:gd name="T16" fmla="*/ 8 w 256"/>
                <a:gd name="T17" fmla="*/ 190 h 2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5541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>
                <a:gd name="T0" fmla="*/ 0 w 708"/>
                <a:gd name="T1" fmla="*/ 432 h 459"/>
                <a:gd name="T2" fmla="*/ 0 w 708"/>
                <a:gd name="T3" fmla="*/ 453 h 459"/>
                <a:gd name="T4" fmla="*/ 72 w 708"/>
                <a:gd name="T5" fmla="*/ 324 h 459"/>
                <a:gd name="T6" fmla="*/ 198 w 708"/>
                <a:gd name="T7" fmla="*/ 201 h 459"/>
                <a:gd name="T8" fmla="*/ 366 w 708"/>
                <a:gd name="T9" fmla="*/ 102 h 459"/>
                <a:gd name="T10" fmla="*/ 531 w 708"/>
                <a:gd name="T11" fmla="*/ 36 h 459"/>
                <a:gd name="T12" fmla="*/ 609 w 708"/>
                <a:gd name="T13" fmla="*/ 0 h 459"/>
                <a:gd name="T14" fmla="*/ 708 w 708"/>
                <a:gd name="T15" fmla="*/ 3 h 459"/>
                <a:gd name="T16" fmla="*/ 591 w 708"/>
                <a:gd name="T17" fmla="*/ 66 h 459"/>
                <a:gd name="T18" fmla="*/ 417 w 708"/>
                <a:gd name="T19" fmla="*/ 126 h 459"/>
                <a:gd name="T20" fmla="*/ 237 w 708"/>
                <a:gd name="T21" fmla="*/ 231 h 459"/>
                <a:gd name="T22" fmla="*/ 117 w 708"/>
                <a:gd name="T23" fmla="*/ 345 h 459"/>
                <a:gd name="T24" fmla="*/ 51 w 708"/>
                <a:gd name="T25" fmla="*/ 459 h 459"/>
                <a:gd name="T26" fmla="*/ 0 w 708"/>
                <a:gd name="T27" fmla="*/ 453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IN"/>
            </a:p>
          </p:txBody>
        </p:sp>
        <p:sp>
          <p:nvSpPr>
            <p:cNvPr id="1041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>
                <a:gd name="T0" fmla="*/ 21 w 251"/>
                <a:gd name="T1" fmla="*/ 163 h 194"/>
                <a:gd name="T2" fmla="*/ 9 w 251"/>
                <a:gd name="T3" fmla="*/ 184 h 194"/>
                <a:gd name="T4" fmla="*/ 75 w 251"/>
                <a:gd name="T5" fmla="*/ 103 h 194"/>
                <a:gd name="T6" fmla="*/ 165 w 251"/>
                <a:gd name="T7" fmla="*/ 28 h 194"/>
                <a:gd name="T8" fmla="*/ 207 w 251"/>
                <a:gd name="T9" fmla="*/ 7 h 194"/>
                <a:gd name="T10" fmla="*/ 246 w 251"/>
                <a:gd name="T11" fmla="*/ 4 h 194"/>
                <a:gd name="T12" fmla="*/ 237 w 251"/>
                <a:gd name="T13" fmla="*/ 34 h 194"/>
                <a:gd name="T14" fmla="*/ 183 w 251"/>
                <a:gd name="T15" fmla="*/ 61 h 194"/>
                <a:gd name="T16" fmla="*/ 108 w 251"/>
                <a:gd name="T17" fmla="*/ 124 h 194"/>
                <a:gd name="T18" fmla="*/ 54 w 251"/>
                <a:gd name="T19" fmla="*/ 190 h 194"/>
                <a:gd name="T20" fmla="*/ 6 w 251"/>
                <a:gd name="T21" fmla="*/ 184 h 19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2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>
                <a:gd name="T0" fmla="*/ 99 w 159"/>
                <a:gd name="T1" fmla="*/ 0 h 72"/>
                <a:gd name="T2" fmla="*/ 15 w 159"/>
                <a:gd name="T3" fmla="*/ 36 h 72"/>
                <a:gd name="T4" fmla="*/ 6 w 159"/>
                <a:gd name="T5" fmla="*/ 60 h 72"/>
                <a:gd name="T6" fmla="*/ 36 w 159"/>
                <a:gd name="T7" fmla="*/ 69 h 72"/>
                <a:gd name="T8" fmla="*/ 87 w 159"/>
                <a:gd name="T9" fmla="*/ 42 h 72"/>
                <a:gd name="T10" fmla="*/ 159 w 159"/>
                <a:gd name="T11" fmla="*/ 0 h 72"/>
                <a:gd name="T12" fmla="*/ 99 w 159"/>
                <a:gd name="T13" fmla="*/ 0 h 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3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>
                <a:gd name="T0" fmla="*/ 395 w 455"/>
                <a:gd name="T1" fmla="*/ 0 h 216"/>
                <a:gd name="T2" fmla="*/ 338 w 455"/>
                <a:gd name="T3" fmla="*/ 48 h 216"/>
                <a:gd name="T4" fmla="*/ 242 w 455"/>
                <a:gd name="T5" fmla="*/ 102 h 216"/>
                <a:gd name="T6" fmla="*/ 104 w 455"/>
                <a:gd name="T7" fmla="*/ 147 h 216"/>
                <a:gd name="T8" fmla="*/ 35 w 455"/>
                <a:gd name="T9" fmla="*/ 168 h 216"/>
                <a:gd name="T10" fmla="*/ 8 w 455"/>
                <a:gd name="T11" fmla="*/ 192 h 216"/>
                <a:gd name="T12" fmla="*/ 8 w 455"/>
                <a:gd name="T13" fmla="*/ 213 h 216"/>
                <a:gd name="T14" fmla="*/ 59 w 455"/>
                <a:gd name="T15" fmla="*/ 213 h 216"/>
                <a:gd name="T16" fmla="*/ 86 w 455"/>
                <a:gd name="T17" fmla="*/ 192 h 216"/>
                <a:gd name="T18" fmla="*/ 173 w 455"/>
                <a:gd name="T19" fmla="*/ 159 h 216"/>
                <a:gd name="T20" fmla="*/ 299 w 455"/>
                <a:gd name="T21" fmla="*/ 126 h 216"/>
                <a:gd name="T22" fmla="*/ 392 w 455"/>
                <a:gd name="T23" fmla="*/ 72 h 216"/>
                <a:gd name="T24" fmla="*/ 455 w 455"/>
                <a:gd name="T25" fmla="*/ 0 h 216"/>
                <a:gd name="T26" fmla="*/ 395 w 455"/>
                <a:gd name="T27" fmla="*/ 0 h 2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4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>
                <a:gd name="T0" fmla="*/ 0 w 414"/>
                <a:gd name="T1" fmla="*/ 11 h 108"/>
                <a:gd name="T2" fmla="*/ 24 w 414"/>
                <a:gd name="T3" fmla="*/ 11 h 108"/>
                <a:gd name="T4" fmla="*/ 156 w 414"/>
                <a:gd name="T5" fmla="*/ 2 h 108"/>
                <a:gd name="T6" fmla="*/ 288 w 414"/>
                <a:gd name="T7" fmla="*/ 23 h 108"/>
                <a:gd name="T8" fmla="*/ 384 w 414"/>
                <a:gd name="T9" fmla="*/ 53 h 108"/>
                <a:gd name="T10" fmla="*/ 411 w 414"/>
                <a:gd name="T11" fmla="*/ 74 h 108"/>
                <a:gd name="T12" fmla="*/ 405 w 414"/>
                <a:gd name="T13" fmla="*/ 104 h 108"/>
                <a:gd name="T14" fmla="*/ 363 w 414"/>
                <a:gd name="T15" fmla="*/ 101 h 108"/>
                <a:gd name="T16" fmla="*/ 294 w 414"/>
                <a:gd name="T17" fmla="*/ 77 h 108"/>
                <a:gd name="T18" fmla="*/ 174 w 414"/>
                <a:gd name="T19" fmla="*/ 50 h 108"/>
                <a:gd name="T20" fmla="*/ 72 w 414"/>
                <a:gd name="T21" fmla="*/ 62 h 108"/>
                <a:gd name="T22" fmla="*/ 36 w 414"/>
                <a:gd name="T23" fmla="*/ 59 h 108"/>
                <a:gd name="T24" fmla="*/ 0 w 414"/>
                <a:gd name="T25" fmla="*/ 11 h 10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5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>
                <a:gd name="T0" fmla="*/ 42 w 520"/>
                <a:gd name="T1" fmla="*/ 0 h 225"/>
                <a:gd name="T2" fmla="*/ 12 w 520"/>
                <a:gd name="T3" fmla="*/ 24 h 225"/>
                <a:gd name="T4" fmla="*/ 114 w 520"/>
                <a:gd name="T5" fmla="*/ 54 h 225"/>
                <a:gd name="T6" fmla="*/ 240 w 520"/>
                <a:gd name="T7" fmla="*/ 117 h 225"/>
                <a:gd name="T8" fmla="*/ 333 w 520"/>
                <a:gd name="T9" fmla="*/ 153 h 225"/>
                <a:gd name="T10" fmla="*/ 438 w 520"/>
                <a:gd name="T11" fmla="*/ 219 h 225"/>
                <a:gd name="T12" fmla="*/ 426 w 520"/>
                <a:gd name="T13" fmla="*/ 192 h 225"/>
                <a:gd name="T14" fmla="*/ 441 w 520"/>
                <a:gd name="T15" fmla="*/ 180 h 225"/>
                <a:gd name="T16" fmla="*/ 519 w 520"/>
                <a:gd name="T17" fmla="*/ 216 h 225"/>
                <a:gd name="T18" fmla="*/ 450 w 520"/>
                <a:gd name="T19" fmla="*/ 162 h 225"/>
                <a:gd name="T20" fmla="*/ 381 w 520"/>
                <a:gd name="T21" fmla="*/ 135 h 225"/>
                <a:gd name="T22" fmla="*/ 285 w 520"/>
                <a:gd name="T23" fmla="*/ 84 h 225"/>
                <a:gd name="T24" fmla="*/ 186 w 520"/>
                <a:gd name="T25" fmla="*/ 18 h 225"/>
                <a:gd name="T26" fmla="*/ 123 w 520"/>
                <a:gd name="T27" fmla="*/ 0 h 225"/>
                <a:gd name="T28" fmla="*/ 42 w 520"/>
                <a:gd name="T29" fmla="*/ 0 h 22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6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>
                <a:gd name="T0" fmla="*/ 6 w 431"/>
                <a:gd name="T1" fmla="*/ 38 h 233"/>
                <a:gd name="T2" fmla="*/ 9 w 431"/>
                <a:gd name="T3" fmla="*/ 20 h 233"/>
                <a:gd name="T4" fmla="*/ 42 w 431"/>
                <a:gd name="T5" fmla="*/ 2 h 233"/>
                <a:gd name="T6" fmla="*/ 90 w 431"/>
                <a:gd name="T7" fmla="*/ 35 h 233"/>
                <a:gd name="T8" fmla="*/ 189 w 431"/>
                <a:gd name="T9" fmla="*/ 89 h 233"/>
                <a:gd name="T10" fmla="*/ 288 w 431"/>
                <a:gd name="T11" fmla="*/ 140 h 233"/>
                <a:gd name="T12" fmla="*/ 375 w 431"/>
                <a:gd name="T13" fmla="*/ 176 h 233"/>
                <a:gd name="T14" fmla="*/ 396 w 431"/>
                <a:gd name="T15" fmla="*/ 176 h 233"/>
                <a:gd name="T16" fmla="*/ 429 w 431"/>
                <a:gd name="T17" fmla="*/ 212 h 233"/>
                <a:gd name="T18" fmla="*/ 408 w 431"/>
                <a:gd name="T19" fmla="*/ 233 h 233"/>
                <a:gd name="T20" fmla="*/ 333 w 431"/>
                <a:gd name="T21" fmla="*/ 212 h 233"/>
                <a:gd name="T22" fmla="*/ 186 w 431"/>
                <a:gd name="T23" fmla="*/ 143 h 233"/>
                <a:gd name="T24" fmla="*/ 48 w 431"/>
                <a:gd name="T25" fmla="*/ 68 h 233"/>
                <a:gd name="T26" fmla="*/ 6 w 431"/>
                <a:gd name="T27" fmla="*/ 38 h 23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7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>
                <a:gd name="T0" fmla="*/ 2 w 396"/>
                <a:gd name="T1" fmla="*/ 9 h 227"/>
                <a:gd name="T2" fmla="*/ 53 w 396"/>
                <a:gd name="T3" fmla="*/ 66 h 227"/>
                <a:gd name="T4" fmla="*/ 176 w 396"/>
                <a:gd name="T5" fmla="*/ 132 h 227"/>
                <a:gd name="T6" fmla="*/ 293 w 396"/>
                <a:gd name="T7" fmla="*/ 189 h 227"/>
                <a:gd name="T8" fmla="*/ 341 w 396"/>
                <a:gd name="T9" fmla="*/ 222 h 227"/>
                <a:gd name="T10" fmla="*/ 377 w 396"/>
                <a:gd name="T11" fmla="*/ 219 h 227"/>
                <a:gd name="T12" fmla="*/ 377 w 396"/>
                <a:gd name="T13" fmla="*/ 180 h 227"/>
                <a:gd name="T14" fmla="*/ 260 w 396"/>
                <a:gd name="T15" fmla="*/ 126 h 227"/>
                <a:gd name="T16" fmla="*/ 113 w 396"/>
                <a:gd name="T17" fmla="*/ 51 h 227"/>
                <a:gd name="T18" fmla="*/ 41 w 396"/>
                <a:gd name="T19" fmla="*/ 9 h 227"/>
                <a:gd name="T20" fmla="*/ 2 w 396"/>
                <a:gd name="T21" fmla="*/ 9 h 22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8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>
                <a:gd name="T0" fmla="*/ 3 w 516"/>
                <a:gd name="T1" fmla="*/ 10 h 223"/>
                <a:gd name="T2" fmla="*/ 105 w 516"/>
                <a:gd name="T3" fmla="*/ 97 h 223"/>
                <a:gd name="T4" fmla="*/ 243 w 516"/>
                <a:gd name="T5" fmla="*/ 178 h 223"/>
                <a:gd name="T6" fmla="*/ 357 w 516"/>
                <a:gd name="T7" fmla="*/ 217 h 223"/>
                <a:gd name="T8" fmla="*/ 498 w 516"/>
                <a:gd name="T9" fmla="*/ 214 h 223"/>
                <a:gd name="T10" fmla="*/ 468 w 516"/>
                <a:gd name="T11" fmla="*/ 187 h 223"/>
                <a:gd name="T12" fmla="*/ 309 w 516"/>
                <a:gd name="T13" fmla="*/ 136 h 223"/>
                <a:gd name="T14" fmla="*/ 123 w 516"/>
                <a:gd name="T15" fmla="*/ 34 h 223"/>
                <a:gd name="T16" fmla="*/ 3 w 516"/>
                <a:gd name="T17" fmla="*/ 10 h 2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9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>
                <a:gd name="T0" fmla="*/ 69 w 414"/>
                <a:gd name="T1" fmla="*/ 60 h 100"/>
                <a:gd name="T2" fmla="*/ 12 w 414"/>
                <a:gd name="T3" fmla="*/ 42 h 100"/>
                <a:gd name="T4" fmla="*/ 3 w 414"/>
                <a:gd name="T5" fmla="*/ 15 h 100"/>
                <a:gd name="T6" fmla="*/ 30 w 414"/>
                <a:gd name="T7" fmla="*/ 0 h 100"/>
                <a:gd name="T8" fmla="*/ 117 w 414"/>
                <a:gd name="T9" fmla="*/ 18 h 100"/>
                <a:gd name="T10" fmla="*/ 243 w 414"/>
                <a:gd name="T11" fmla="*/ 48 h 100"/>
                <a:gd name="T12" fmla="*/ 387 w 414"/>
                <a:gd name="T13" fmla="*/ 48 h 100"/>
                <a:gd name="T14" fmla="*/ 408 w 414"/>
                <a:gd name="T15" fmla="*/ 54 h 100"/>
                <a:gd name="T16" fmla="*/ 381 w 414"/>
                <a:gd name="T17" fmla="*/ 87 h 100"/>
                <a:gd name="T18" fmla="*/ 318 w 414"/>
                <a:gd name="T19" fmla="*/ 99 h 100"/>
                <a:gd name="T20" fmla="*/ 195 w 414"/>
                <a:gd name="T21" fmla="*/ 93 h 100"/>
                <a:gd name="T22" fmla="*/ 69 w 414"/>
                <a:gd name="T23" fmla="*/ 60 h 1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0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>
                <a:gd name="T0" fmla="*/ 3 w 150"/>
                <a:gd name="T1" fmla="*/ 67 h 72"/>
                <a:gd name="T2" fmla="*/ 84 w 150"/>
                <a:gd name="T3" fmla="*/ 19 h 72"/>
                <a:gd name="T4" fmla="*/ 123 w 150"/>
                <a:gd name="T5" fmla="*/ 1 h 72"/>
                <a:gd name="T6" fmla="*/ 150 w 150"/>
                <a:gd name="T7" fmla="*/ 22 h 72"/>
                <a:gd name="T8" fmla="*/ 123 w 150"/>
                <a:gd name="T9" fmla="*/ 55 h 72"/>
                <a:gd name="T10" fmla="*/ 90 w 150"/>
                <a:gd name="T11" fmla="*/ 70 h 72"/>
                <a:gd name="T12" fmla="*/ 0 w 150"/>
                <a:gd name="T13" fmla="*/ 67 h 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1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>
                <a:gd name="T0" fmla="*/ 1 w 148"/>
                <a:gd name="T1" fmla="*/ 69 h 91"/>
                <a:gd name="T2" fmla="*/ 25 w 148"/>
                <a:gd name="T3" fmla="*/ 51 h 91"/>
                <a:gd name="T4" fmla="*/ 100 w 148"/>
                <a:gd name="T5" fmla="*/ 9 h 91"/>
                <a:gd name="T6" fmla="*/ 133 w 148"/>
                <a:gd name="T7" fmla="*/ 3 h 91"/>
                <a:gd name="T8" fmla="*/ 136 w 148"/>
                <a:gd name="T9" fmla="*/ 27 h 91"/>
                <a:gd name="T10" fmla="*/ 61 w 148"/>
                <a:gd name="T11" fmla="*/ 75 h 91"/>
                <a:gd name="T12" fmla="*/ 19 w 148"/>
                <a:gd name="T13" fmla="*/ 90 h 91"/>
                <a:gd name="T14" fmla="*/ 1 w 148"/>
                <a:gd name="T15" fmla="*/ 69 h 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2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>
                <a:gd name="T0" fmla="*/ 172 w 938"/>
                <a:gd name="T1" fmla="*/ 86 h 158"/>
                <a:gd name="T2" fmla="*/ 61 w 938"/>
                <a:gd name="T3" fmla="*/ 137 h 158"/>
                <a:gd name="T4" fmla="*/ 16 w 938"/>
                <a:gd name="T5" fmla="*/ 155 h 158"/>
                <a:gd name="T6" fmla="*/ 7 w 938"/>
                <a:gd name="T7" fmla="*/ 122 h 158"/>
                <a:gd name="T8" fmla="*/ 58 w 938"/>
                <a:gd name="T9" fmla="*/ 80 h 158"/>
                <a:gd name="T10" fmla="*/ 172 w 938"/>
                <a:gd name="T11" fmla="*/ 38 h 158"/>
                <a:gd name="T12" fmla="*/ 304 w 938"/>
                <a:gd name="T13" fmla="*/ 11 h 158"/>
                <a:gd name="T14" fmla="*/ 463 w 938"/>
                <a:gd name="T15" fmla="*/ 2 h 158"/>
                <a:gd name="T16" fmla="*/ 631 w 938"/>
                <a:gd name="T17" fmla="*/ 23 h 158"/>
                <a:gd name="T18" fmla="*/ 796 w 938"/>
                <a:gd name="T19" fmla="*/ 53 h 158"/>
                <a:gd name="T20" fmla="*/ 841 w 938"/>
                <a:gd name="T21" fmla="*/ 47 h 158"/>
                <a:gd name="T22" fmla="*/ 907 w 938"/>
                <a:gd name="T23" fmla="*/ 71 h 158"/>
                <a:gd name="T24" fmla="*/ 919 w 938"/>
                <a:gd name="T25" fmla="*/ 101 h 158"/>
                <a:gd name="T26" fmla="*/ 793 w 938"/>
                <a:gd name="T27" fmla="*/ 98 h 158"/>
                <a:gd name="T28" fmla="*/ 634 w 938"/>
                <a:gd name="T29" fmla="*/ 62 h 158"/>
                <a:gd name="T30" fmla="*/ 439 w 938"/>
                <a:gd name="T31" fmla="*/ 38 h 158"/>
                <a:gd name="T32" fmla="*/ 238 w 938"/>
                <a:gd name="T33" fmla="*/ 59 h 158"/>
                <a:gd name="T34" fmla="*/ 172 w 938"/>
                <a:gd name="T35" fmla="*/ 86 h 15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3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>
                <a:gd name="T0" fmla="*/ 18 w 372"/>
                <a:gd name="T1" fmla="*/ 47 h 98"/>
                <a:gd name="T2" fmla="*/ 141 w 372"/>
                <a:gd name="T3" fmla="*/ 17 h 98"/>
                <a:gd name="T4" fmla="*/ 246 w 372"/>
                <a:gd name="T5" fmla="*/ 2 h 98"/>
                <a:gd name="T6" fmla="*/ 351 w 372"/>
                <a:gd name="T7" fmla="*/ 5 h 98"/>
                <a:gd name="T8" fmla="*/ 372 w 372"/>
                <a:gd name="T9" fmla="*/ 23 h 98"/>
                <a:gd name="T10" fmla="*/ 354 w 372"/>
                <a:gd name="T11" fmla="*/ 44 h 98"/>
                <a:gd name="T12" fmla="*/ 264 w 372"/>
                <a:gd name="T13" fmla="*/ 50 h 98"/>
                <a:gd name="T14" fmla="*/ 168 w 372"/>
                <a:gd name="T15" fmla="*/ 53 h 98"/>
                <a:gd name="T16" fmla="*/ 72 w 372"/>
                <a:gd name="T17" fmla="*/ 77 h 98"/>
                <a:gd name="T18" fmla="*/ 15 w 372"/>
                <a:gd name="T19" fmla="*/ 95 h 98"/>
                <a:gd name="T20" fmla="*/ 0 w 372"/>
                <a:gd name="T21" fmla="*/ 56 h 9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5555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>
                <a:gd name="T0" fmla="*/ 0 w 318"/>
                <a:gd name="T1" fmla="*/ 158 h 158"/>
                <a:gd name="T2" fmla="*/ 12 w 318"/>
                <a:gd name="T3" fmla="*/ 137 h 158"/>
                <a:gd name="T4" fmla="*/ 162 w 318"/>
                <a:gd name="T5" fmla="*/ 71 h 158"/>
                <a:gd name="T6" fmla="*/ 249 w 318"/>
                <a:gd name="T7" fmla="*/ 20 h 158"/>
                <a:gd name="T8" fmla="*/ 285 w 318"/>
                <a:gd name="T9" fmla="*/ 2 h 158"/>
                <a:gd name="T10" fmla="*/ 309 w 318"/>
                <a:gd name="T11" fmla="*/ 11 h 158"/>
                <a:gd name="T12" fmla="*/ 303 w 318"/>
                <a:gd name="T13" fmla="*/ 47 h 158"/>
                <a:gd name="T14" fmla="*/ 219 w 318"/>
                <a:gd name="T15" fmla="*/ 89 h 158"/>
                <a:gd name="T16" fmla="*/ 108 w 318"/>
                <a:gd name="T17" fmla="*/ 140 h 158"/>
                <a:gd name="T18" fmla="*/ 57 w 318"/>
                <a:gd name="T19" fmla="*/ 152 h 158"/>
                <a:gd name="T20" fmla="*/ 0 w 318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IN"/>
            </a:p>
          </p:txBody>
        </p:sp>
        <p:sp>
          <p:nvSpPr>
            <p:cNvPr id="1055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>
                <a:gd name="T0" fmla="*/ 3 w 380"/>
                <a:gd name="T1" fmla="*/ 165 h 174"/>
                <a:gd name="T2" fmla="*/ 129 w 380"/>
                <a:gd name="T3" fmla="*/ 93 h 174"/>
                <a:gd name="T4" fmla="*/ 261 w 380"/>
                <a:gd name="T5" fmla="*/ 30 h 174"/>
                <a:gd name="T6" fmla="*/ 351 w 380"/>
                <a:gd name="T7" fmla="*/ 0 h 174"/>
                <a:gd name="T8" fmla="*/ 378 w 380"/>
                <a:gd name="T9" fmla="*/ 27 h 174"/>
                <a:gd name="T10" fmla="*/ 336 w 380"/>
                <a:gd name="T11" fmla="*/ 51 h 174"/>
                <a:gd name="T12" fmla="*/ 291 w 380"/>
                <a:gd name="T13" fmla="*/ 60 h 174"/>
                <a:gd name="T14" fmla="*/ 240 w 380"/>
                <a:gd name="T15" fmla="*/ 75 h 174"/>
                <a:gd name="T16" fmla="*/ 189 w 380"/>
                <a:gd name="T17" fmla="*/ 120 h 174"/>
                <a:gd name="T18" fmla="*/ 102 w 380"/>
                <a:gd name="T19" fmla="*/ 174 h 174"/>
                <a:gd name="T20" fmla="*/ 0 w 380"/>
                <a:gd name="T21" fmla="*/ 162 h 17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6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>
                <a:gd name="T0" fmla="*/ 84 w 523"/>
                <a:gd name="T1" fmla="*/ 11 h 69"/>
                <a:gd name="T2" fmla="*/ 27 w 523"/>
                <a:gd name="T3" fmla="*/ 5 h 69"/>
                <a:gd name="T4" fmla="*/ 9 w 523"/>
                <a:gd name="T5" fmla="*/ 35 h 69"/>
                <a:gd name="T6" fmla="*/ 81 w 523"/>
                <a:gd name="T7" fmla="*/ 56 h 69"/>
                <a:gd name="T8" fmla="*/ 255 w 523"/>
                <a:gd name="T9" fmla="*/ 68 h 69"/>
                <a:gd name="T10" fmla="*/ 432 w 523"/>
                <a:gd name="T11" fmla="*/ 50 h 69"/>
                <a:gd name="T12" fmla="*/ 513 w 523"/>
                <a:gd name="T13" fmla="*/ 5 h 69"/>
                <a:gd name="T14" fmla="*/ 372 w 523"/>
                <a:gd name="T15" fmla="*/ 20 h 69"/>
                <a:gd name="T16" fmla="*/ 141 w 523"/>
                <a:gd name="T17" fmla="*/ 14 h 69"/>
                <a:gd name="T18" fmla="*/ 84 w 523"/>
                <a:gd name="T19" fmla="*/ 11 h 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5558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>
                <a:gd name="T0" fmla="*/ 23 w 537"/>
                <a:gd name="T1" fmla="*/ 6 h 120"/>
                <a:gd name="T2" fmla="*/ 188 w 537"/>
                <a:gd name="T3" fmla="*/ 3 h 120"/>
                <a:gd name="T4" fmla="*/ 323 w 537"/>
                <a:gd name="T5" fmla="*/ 27 h 120"/>
                <a:gd name="T6" fmla="*/ 464 w 537"/>
                <a:gd name="T7" fmla="*/ 69 h 120"/>
                <a:gd name="T8" fmla="*/ 521 w 537"/>
                <a:gd name="T9" fmla="*/ 90 h 120"/>
                <a:gd name="T10" fmla="*/ 533 w 537"/>
                <a:gd name="T11" fmla="*/ 105 h 120"/>
                <a:gd name="T12" fmla="*/ 497 w 537"/>
                <a:gd name="T13" fmla="*/ 120 h 120"/>
                <a:gd name="T14" fmla="*/ 452 w 537"/>
                <a:gd name="T15" fmla="*/ 108 h 120"/>
                <a:gd name="T16" fmla="*/ 350 w 537"/>
                <a:gd name="T17" fmla="*/ 72 h 120"/>
                <a:gd name="T18" fmla="*/ 158 w 537"/>
                <a:gd name="T19" fmla="*/ 39 h 120"/>
                <a:gd name="T20" fmla="*/ 50 w 537"/>
                <a:gd name="T21" fmla="*/ 39 h 120"/>
                <a:gd name="T22" fmla="*/ 23 w 537"/>
                <a:gd name="T23" fmla="*/ 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IN"/>
            </a:p>
          </p:txBody>
        </p:sp>
        <p:sp>
          <p:nvSpPr>
            <p:cNvPr id="65559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>
                <a:gd name="T0" fmla="*/ 800 w 800"/>
                <a:gd name="T1" fmla="*/ 24 h 143"/>
                <a:gd name="T2" fmla="*/ 782 w 800"/>
                <a:gd name="T3" fmla="*/ 15 h 143"/>
                <a:gd name="T4" fmla="*/ 659 w 800"/>
                <a:gd name="T5" fmla="*/ 63 h 143"/>
                <a:gd name="T6" fmla="*/ 500 w 800"/>
                <a:gd name="T7" fmla="*/ 84 h 143"/>
                <a:gd name="T8" fmla="*/ 326 w 800"/>
                <a:gd name="T9" fmla="*/ 69 h 143"/>
                <a:gd name="T10" fmla="*/ 98 w 800"/>
                <a:gd name="T11" fmla="*/ 21 h 143"/>
                <a:gd name="T12" fmla="*/ 11 w 800"/>
                <a:gd name="T13" fmla="*/ 6 h 143"/>
                <a:gd name="T14" fmla="*/ 32 w 800"/>
                <a:gd name="T15" fmla="*/ 60 h 143"/>
                <a:gd name="T16" fmla="*/ 155 w 800"/>
                <a:gd name="T17" fmla="*/ 96 h 143"/>
                <a:gd name="T18" fmla="*/ 410 w 800"/>
                <a:gd name="T19" fmla="*/ 138 h 143"/>
                <a:gd name="T20" fmla="*/ 596 w 800"/>
                <a:gd name="T21" fmla="*/ 129 h 143"/>
                <a:gd name="T22" fmla="*/ 737 w 800"/>
                <a:gd name="T23" fmla="*/ 90 h 143"/>
                <a:gd name="T24" fmla="*/ 788 w 800"/>
                <a:gd name="T25" fmla="*/ 69 h 143"/>
                <a:gd name="T26" fmla="*/ 800 w 800"/>
                <a:gd name="T27" fmla="*/ 2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n-IN"/>
            </a:p>
          </p:txBody>
        </p:sp>
        <p:sp>
          <p:nvSpPr>
            <p:cNvPr id="1059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>
                <a:gd name="T0" fmla="*/ 402 w 402"/>
                <a:gd name="T1" fmla="*/ 0 h 115"/>
                <a:gd name="T2" fmla="*/ 384 w 402"/>
                <a:gd name="T3" fmla="*/ 12 h 115"/>
                <a:gd name="T4" fmla="*/ 276 w 402"/>
                <a:gd name="T5" fmla="*/ 51 h 115"/>
                <a:gd name="T6" fmla="*/ 165 w 402"/>
                <a:gd name="T7" fmla="*/ 66 h 115"/>
                <a:gd name="T8" fmla="*/ 51 w 402"/>
                <a:gd name="T9" fmla="*/ 57 h 115"/>
                <a:gd name="T10" fmla="*/ 15 w 402"/>
                <a:gd name="T11" fmla="*/ 54 h 115"/>
                <a:gd name="T12" fmla="*/ 3 w 402"/>
                <a:gd name="T13" fmla="*/ 69 h 115"/>
                <a:gd name="T14" fmla="*/ 9 w 402"/>
                <a:gd name="T15" fmla="*/ 93 h 115"/>
                <a:gd name="T16" fmla="*/ 54 w 402"/>
                <a:gd name="T17" fmla="*/ 102 h 115"/>
                <a:gd name="T18" fmla="*/ 198 w 402"/>
                <a:gd name="T19" fmla="*/ 111 h 115"/>
                <a:gd name="T20" fmla="*/ 336 w 402"/>
                <a:gd name="T21" fmla="*/ 75 h 115"/>
                <a:gd name="T22" fmla="*/ 375 w 402"/>
                <a:gd name="T23" fmla="*/ 54 h 115"/>
                <a:gd name="T24" fmla="*/ 402 w 402"/>
                <a:gd name="T25" fmla="*/ 0 h 1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27" name="Group 25"/>
          <p:cNvGrpSpPr>
            <a:grpSpLocks/>
          </p:cNvGrpSpPr>
          <p:nvPr/>
        </p:nvGrpSpPr>
        <p:grpSpPr bwMode="auto">
          <a:xfrm>
            <a:off x="0" y="6180138"/>
            <a:ext cx="9169400" cy="138112"/>
            <a:chOff x="0" y="4032"/>
            <a:chExt cx="5776" cy="87"/>
          </a:xfrm>
        </p:grpSpPr>
        <p:sp>
          <p:nvSpPr>
            <p:cNvPr id="1035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6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7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28" name="Rectangle 29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228600"/>
            <a:ext cx="8915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9" name="Rectangle 3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5567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68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69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="0" smtClean="0"/>
            </a:lvl1pPr>
          </a:lstStyle>
          <a:p>
            <a:pPr>
              <a:defRPr/>
            </a:pPr>
            <a:fld id="{B204DAF9-F14C-487D-83B1-8D794B1537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3" name="Rectangle 34"/>
          <p:cNvSpPr>
            <a:spLocks noChangeArrowheads="1"/>
          </p:cNvSpPr>
          <p:nvPr/>
        </p:nvSpPr>
        <p:spPr bwMode="auto">
          <a:xfrm>
            <a:off x="4479925" y="32004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endParaRPr lang="en-IN" altLang="en-US" sz="2400" b="0" smtClean="0"/>
          </a:p>
        </p:txBody>
      </p:sp>
      <p:sp>
        <p:nvSpPr>
          <p:cNvPr id="1034" name="Text Box 35"/>
          <p:cNvSpPr txBox="1">
            <a:spLocks noChangeArrowheads="1"/>
          </p:cNvSpPr>
          <p:nvPr/>
        </p:nvSpPr>
        <p:spPr bwMode="auto">
          <a:xfrm>
            <a:off x="9432925" y="-33972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endParaRPr lang="en-IN" sz="2400" b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Monotype Corsiva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Monotype Corsiva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Monotype Corsiva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Monotype Corsiva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Monotype Corsiva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Monotype Corsiva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Monotype Corsiva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Monotype Corsiva" pitchFamily="66" charset="0"/>
        </a:defRPr>
      </a:lvl9pPr>
    </p:titleStyle>
    <p:bodyStyle>
      <a:lvl1pPr marL="342900" indent="-3429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SzPct val="90000"/>
        <a:buBlip>
          <a:blip r:embed="rId15"/>
        </a:buBlip>
        <a:defRPr sz="2400" b="1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SzPct val="80000"/>
        <a:buBlip>
          <a:blip r:embed="rId16"/>
        </a:buBlip>
        <a:defRPr sz="2400" b="1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SzPct val="70000"/>
        <a:buBlip>
          <a:blip r:embed="rId17"/>
        </a:buBlip>
        <a:defRPr sz="2400" b="1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SzPct val="70000"/>
        <a:buBlip>
          <a:blip r:embed="rId18"/>
        </a:buBlip>
        <a:defRPr sz="2400" b="1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buSzPct val="70000"/>
        <a:buBlip>
          <a:blip r:embed="rId19"/>
        </a:buBlip>
        <a:defRPr sz="2400" b="1">
          <a:solidFill>
            <a:srgbClr val="000000"/>
          </a:solidFill>
          <a:latin typeface="+mn-lt"/>
        </a:defRPr>
      </a:lvl5pPr>
      <a:lvl6pPr marL="2514600" indent="-228600" algn="l" rtl="0" fontAlgn="base">
        <a:lnSpc>
          <a:spcPct val="130000"/>
        </a:lnSpc>
        <a:spcBef>
          <a:spcPct val="20000"/>
        </a:spcBef>
        <a:spcAft>
          <a:spcPct val="0"/>
        </a:spcAft>
        <a:buSzPct val="70000"/>
        <a:buBlip>
          <a:blip r:embed="rId19"/>
        </a:buBlip>
        <a:defRPr sz="2400" b="1">
          <a:solidFill>
            <a:srgbClr val="000000"/>
          </a:solidFill>
          <a:latin typeface="+mn-lt"/>
        </a:defRPr>
      </a:lvl6pPr>
      <a:lvl7pPr marL="2971800" indent="-228600" algn="l" rtl="0" fontAlgn="base">
        <a:lnSpc>
          <a:spcPct val="130000"/>
        </a:lnSpc>
        <a:spcBef>
          <a:spcPct val="20000"/>
        </a:spcBef>
        <a:spcAft>
          <a:spcPct val="0"/>
        </a:spcAft>
        <a:buSzPct val="70000"/>
        <a:buBlip>
          <a:blip r:embed="rId19"/>
        </a:buBlip>
        <a:defRPr sz="2400" b="1">
          <a:solidFill>
            <a:srgbClr val="000000"/>
          </a:solidFill>
          <a:latin typeface="+mn-lt"/>
        </a:defRPr>
      </a:lvl7pPr>
      <a:lvl8pPr marL="3429000" indent="-228600" algn="l" rtl="0" fontAlgn="base">
        <a:lnSpc>
          <a:spcPct val="130000"/>
        </a:lnSpc>
        <a:spcBef>
          <a:spcPct val="20000"/>
        </a:spcBef>
        <a:spcAft>
          <a:spcPct val="0"/>
        </a:spcAft>
        <a:buSzPct val="70000"/>
        <a:buBlip>
          <a:blip r:embed="rId19"/>
        </a:buBlip>
        <a:defRPr sz="2400" b="1">
          <a:solidFill>
            <a:srgbClr val="000000"/>
          </a:solidFill>
          <a:latin typeface="+mn-lt"/>
        </a:defRPr>
      </a:lvl8pPr>
      <a:lvl9pPr marL="3886200" indent="-228600" algn="l" rtl="0" fontAlgn="base">
        <a:lnSpc>
          <a:spcPct val="130000"/>
        </a:lnSpc>
        <a:spcBef>
          <a:spcPct val="20000"/>
        </a:spcBef>
        <a:spcAft>
          <a:spcPct val="0"/>
        </a:spcAft>
        <a:buSzPct val="70000"/>
        <a:buBlip>
          <a:blip r:embed="rId19"/>
        </a:buBlip>
        <a:defRPr sz="2400" b="1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ediatrics.aappublications.org/content/118/1" TargetMode="External"/><Relationship Id="rId2" Type="http://schemas.openxmlformats.org/officeDocument/2006/relationships/hyperlink" Target="http://pediatrics.aappublications.org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3886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sz="5300" i="1" dirty="0" smtClean="0"/>
              <a:t>Importance Of Nutrition For Optimal Short And Long Term Outcome In Preterm Infants </a:t>
            </a:r>
            <a:br>
              <a:rPr lang="en-US" sz="5300" i="1" dirty="0" smtClean="0"/>
            </a:br>
            <a:endParaRPr lang="en-US" sz="5300" i="1" dirty="0"/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28600"/>
            <a:ext cx="7886700" cy="49371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990600"/>
            <a:ext cx="8210550" cy="4738688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/>
              <a:t>27 million babies are born in India each </a:t>
            </a:r>
            <a:r>
              <a:rPr lang="en-US" b="0" dirty="0" smtClean="0"/>
              <a:t>year of which </a:t>
            </a:r>
            <a:r>
              <a:rPr lang="en-US" b="0" dirty="0"/>
              <a:t>3.6 million (13% ) babies are  born preterm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0.76 million babies  die in the neonatal period.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Prematurity is the major cause of neonatal deaths ( 35%)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&gt;80% premature babies born between 32 - 37 weeks (moderate/late preterm)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Many die needlessly for lack of simple, essential care such as warmth and feeding support.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Preterm infants are at risk for poor growth while in SNCU and after discharge from the SNCU</a:t>
            </a:r>
          </a:p>
          <a:p>
            <a:pPr>
              <a:defRPr/>
            </a:pPr>
            <a:endParaRPr lang="en-US" b="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762000"/>
            <a:ext cx="8763000" cy="54864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b="0" dirty="0" smtClean="0"/>
              <a:t>  In </a:t>
            </a:r>
            <a:r>
              <a:rPr lang="en-US" b="0" dirty="0"/>
              <a:t>this webinar we </a:t>
            </a:r>
            <a:r>
              <a:rPr lang="en-US" b="0" dirty="0" smtClean="0"/>
              <a:t>will learn about 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Recommended </a:t>
            </a:r>
            <a:r>
              <a:rPr lang="en-US" b="0" dirty="0"/>
              <a:t>Nutritional Goal For Preterm Babies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/>
              <a:t>What is </a:t>
            </a:r>
            <a:r>
              <a:rPr lang="en-US" b="0" dirty="0" smtClean="0"/>
              <a:t>“Extra </a:t>
            </a:r>
            <a:r>
              <a:rPr lang="en-US" b="0" dirty="0"/>
              <a:t>uterine growth </a:t>
            </a:r>
            <a:r>
              <a:rPr lang="en-US" b="0" dirty="0" smtClean="0"/>
              <a:t>restriction” </a:t>
            </a:r>
            <a:r>
              <a:rPr lang="en-US" b="0" dirty="0"/>
              <a:t>and its long term  adverse effects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/>
              <a:t>Issues  In  VLBW  Feeding  including choice of  </a:t>
            </a:r>
            <a:r>
              <a:rPr lang="en-US" b="0" dirty="0" smtClean="0"/>
              <a:t>milk</a:t>
            </a:r>
            <a:r>
              <a:rPr lang="en-US" b="0" dirty="0"/>
              <a:t>, </a:t>
            </a:r>
            <a:r>
              <a:rPr lang="en-US" b="0" dirty="0" smtClean="0"/>
              <a:t>how </a:t>
            </a:r>
            <a:r>
              <a:rPr lang="en-US" b="0" dirty="0"/>
              <a:t>early to start </a:t>
            </a:r>
            <a:r>
              <a:rPr lang="en-US" b="0" dirty="0" err="1" smtClean="0"/>
              <a:t>feeds,how</a:t>
            </a:r>
            <a:r>
              <a:rPr lang="en-US" b="0" dirty="0" smtClean="0"/>
              <a:t> </a:t>
            </a:r>
            <a:r>
              <a:rPr lang="en-US" b="0" dirty="0"/>
              <a:t>much to start with, how to scale up feeds for ELBW &amp; sick babies , how to administer the feeds.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/>
              <a:t>How to maintain mother’s milk output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/>
              <a:t>Nutritional concerns of VLBW babies and their management.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dirty="0"/>
          </a:p>
        </p:txBody>
      </p:sp>
      <p:sp>
        <p:nvSpPr>
          <p:cNvPr id="512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Objectives Of This Webinar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Recommended Nutritional Goal For Preterm Babies</a:t>
            </a:r>
          </a:p>
        </p:txBody>
      </p:sp>
      <p:sp>
        <p:nvSpPr>
          <p:cNvPr id="7171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6200" y="609600"/>
            <a:ext cx="8915400" cy="5181600"/>
          </a:xfrm>
        </p:spPr>
        <p:txBody>
          <a:bodyPr/>
          <a:lstStyle/>
          <a:p>
            <a:pPr eaLnBrk="1" hangingPunct="1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/>
              <a:t>Premature infants have greater nutritional needs to achieve optimal growth in the neonatal period than at any other time </a:t>
            </a:r>
            <a:r>
              <a:rPr lang="en-US" b="0" dirty="0" smtClean="0"/>
              <a:t>in life.</a:t>
            </a:r>
          </a:p>
          <a:p>
            <a:pPr eaLnBrk="1" hangingPunct="1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AAP recommends :extra uterine growth of a preterm baby should  parallel the intrauterine growth trajectory of a fetus of comparable GA</a:t>
            </a:r>
            <a:r>
              <a:rPr lang="en-US" altLang="en-US" b="0" i="1" dirty="0" smtClean="0"/>
              <a:t> </a:t>
            </a:r>
            <a:r>
              <a:rPr lang="en-US" altLang="en-US" b="0" dirty="0" smtClean="0"/>
              <a:t>without stressing the developing metabolic or excretory system.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en-US" altLang="en-US" b="0" dirty="0"/>
              <a:t> </a:t>
            </a:r>
            <a:r>
              <a:rPr lang="en-US" altLang="en-US" b="0" dirty="0" smtClean="0"/>
              <a:t>                </a:t>
            </a:r>
            <a:r>
              <a:rPr lang="en-US" altLang="en-US" sz="1400" dirty="0" smtClean="0">
                <a:solidFill>
                  <a:schemeClr val="tx1"/>
                </a:solidFill>
              </a:rPr>
              <a:t>American Academy of Pediatrics Committee on Nutrition Pediatrics 1985; 75(5): 976 -986.</a:t>
            </a:r>
          </a:p>
          <a:p>
            <a:pPr eaLnBrk="1" hangingPunct="1">
              <a:lnSpc>
                <a:spcPct val="170000"/>
              </a:lnSpc>
              <a:buFontTx/>
              <a:buNone/>
              <a:defRPr/>
            </a:pPr>
            <a:endParaRPr lang="en-US" altLang="en-US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381000"/>
            <a:ext cx="7772400" cy="1219200"/>
          </a:xfrm>
        </p:spPr>
        <p:txBody>
          <a:bodyPr/>
          <a:lstStyle/>
          <a:p>
            <a:pPr eaLnBrk="1" hangingPunct="1"/>
            <a:r>
              <a:rPr lang="en-US" altLang="en-US" b="0" smtClean="0"/>
              <a:t> </a:t>
            </a:r>
            <a:r>
              <a:rPr lang="en-US" altLang="en-US" smtClean="0"/>
              <a:t>Inherent Limitations</a:t>
            </a:r>
            <a:r>
              <a:rPr lang="en-US" altLang="en-US" i="1" smtClean="0">
                <a:solidFill>
                  <a:srgbClr val="A50021"/>
                </a:solidFill>
              </a:rPr>
              <a:t> </a:t>
            </a:r>
            <a:r>
              <a:rPr lang="en-US" altLang="en-US" i="1" smtClean="0"/>
              <a:t>Of The Preterm  Baby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762000"/>
            <a:ext cx="8915400" cy="5867400"/>
          </a:xfrm>
        </p:spPr>
        <p:txBody>
          <a:bodyPr/>
          <a:lstStyle/>
          <a:p>
            <a:pPr>
              <a:buFontTx/>
              <a:buChar char="•"/>
            </a:pPr>
            <a:r>
              <a:rPr lang="en-US" altLang="en-US" b="0" smtClean="0"/>
              <a:t>Limited nutrient stores </a:t>
            </a:r>
          </a:p>
          <a:p>
            <a:pPr>
              <a:buFontTx/>
              <a:buChar char="•"/>
            </a:pPr>
            <a:r>
              <a:rPr lang="en-US" altLang="en-US" b="0" smtClean="0"/>
              <a:t>High metabolic needs</a:t>
            </a:r>
          </a:p>
          <a:p>
            <a:pPr>
              <a:buFontTx/>
              <a:buChar char="•"/>
            </a:pPr>
            <a:r>
              <a:rPr lang="en-US" altLang="en-US" b="0" smtClean="0"/>
              <a:t>Catabolic effects of illness due to associated problems like RDS, sepsis apnea</a:t>
            </a:r>
          </a:p>
          <a:p>
            <a:pPr>
              <a:buFontTx/>
              <a:buChar char="•"/>
            </a:pPr>
            <a:r>
              <a:rPr lang="en-US" altLang="en-US" b="0" smtClean="0"/>
              <a:t>Immature metabolic pathways</a:t>
            </a:r>
          </a:p>
          <a:p>
            <a:pPr>
              <a:buFontTx/>
              <a:buChar char="•"/>
            </a:pPr>
            <a:r>
              <a:rPr lang="en-US" altLang="en-US" b="0" smtClean="0"/>
              <a:t>Immature GI tract,</a:t>
            </a:r>
          </a:p>
          <a:p>
            <a:pPr>
              <a:buFontTx/>
              <a:buChar char="•"/>
            </a:pPr>
            <a:r>
              <a:rPr lang="en-US" altLang="en-US" b="0" smtClean="0"/>
              <a:t>Incoordination of suck swallow  breathe cycle.</a:t>
            </a:r>
          </a:p>
          <a:p>
            <a:pPr>
              <a:buFontTx/>
              <a:buChar char="•"/>
            </a:pPr>
            <a:r>
              <a:rPr lang="en-US" altLang="en-US" b="0" smtClean="0"/>
              <a:t>Requirement for  increased nutrient intake for rapid growth</a:t>
            </a:r>
          </a:p>
          <a:p>
            <a:pPr>
              <a:buFontTx/>
              <a:buChar char="•"/>
            </a:pPr>
            <a:r>
              <a:rPr lang="en-US" altLang="en-US" b="0" smtClean="0"/>
              <a:t>Cumulative deficits  in protein &amp; energy  resulting in slower growth </a:t>
            </a:r>
          </a:p>
          <a:p>
            <a:pPr>
              <a:buFontTx/>
              <a:buChar char="•"/>
            </a:pPr>
            <a:r>
              <a:rPr lang="en-US" altLang="en-US" b="0" smtClean="0"/>
              <a:t>Large proportion of VLBW babies have  EUGR : Weight &lt; 10</a:t>
            </a:r>
            <a:r>
              <a:rPr lang="en-US" altLang="en-US" b="0" baseline="30000" smtClean="0"/>
              <a:t>th</a:t>
            </a:r>
            <a:r>
              <a:rPr lang="en-US" altLang="en-US" b="0" smtClean="0"/>
              <a:t> centile at 36 weeks PMA or at discharge.</a:t>
            </a:r>
          </a:p>
          <a:p>
            <a:pPr marL="457200" lvl="1" indent="0" eaLnBrk="1" hangingPunct="1">
              <a:lnSpc>
                <a:spcPct val="120000"/>
              </a:lnSpc>
              <a:buFontTx/>
              <a:buNone/>
            </a:pPr>
            <a:r>
              <a:rPr lang="en-US" altLang="en-US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3"/>
          <p:cNvSpPr>
            <a:spLocks noGrp="1"/>
          </p:cNvSpPr>
          <p:nvPr>
            <p:ph type="title"/>
          </p:nvPr>
        </p:nvSpPr>
        <p:spPr>
          <a:xfrm>
            <a:off x="0" y="-304800"/>
            <a:ext cx="8915400" cy="1066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3200" smtClean="0"/>
              <a:t>Problems Associated Extra Uterine  Growth Restriction</a:t>
            </a:r>
          </a:p>
        </p:txBody>
      </p:sp>
      <p:sp>
        <p:nvSpPr>
          <p:cNvPr id="8195" name="Content Placeholder 4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3741738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en-US" altLang="en-US" b="0" smtClean="0"/>
              <a:t>Long term adverse neuro-developmental sequelae 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en-US" b="0" smtClean="0"/>
              <a:t>Increased risk of ROP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en-US" b="0" smtClean="0"/>
              <a:t>Poor bone health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en-US" b="0" smtClean="0"/>
              <a:t>Lower final weight &amp; height at 20 years of age.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en-US" b="0" smtClean="0"/>
              <a:t>Increased Post Natal Growth: Adult metabolic syndrome</a:t>
            </a:r>
          </a:p>
          <a:p>
            <a:endParaRPr lang="en-US" altLang="en-US" b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3"/>
          <p:cNvSpPr>
            <a:spLocks noGrp="1"/>
          </p:cNvSpPr>
          <p:nvPr>
            <p:ph type="title"/>
          </p:nvPr>
        </p:nvSpPr>
        <p:spPr>
          <a:xfrm>
            <a:off x="-533400" y="0"/>
            <a:ext cx="10210800" cy="1143000"/>
          </a:xfrm>
        </p:spPr>
        <p:txBody>
          <a:bodyPr/>
          <a:lstStyle/>
          <a:p>
            <a:r>
              <a:rPr lang="en-US" altLang="en-US" smtClean="0"/>
              <a:t>Neuro-developmental Sequelae Associated With EUGR 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9219" name="Content Placeholder 4"/>
          <p:cNvSpPr>
            <a:spLocks noGrp="1"/>
          </p:cNvSpPr>
          <p:nvPr>
            <p:ph idx="1"/>
          </p:nvPr>
        </p:nvSpPr>
        <p:spPr>
          <a:xfrm>
            <a:off x="228600" y="2133600"/>
            <a:ext cx="8526463" cy="5111750"/>
          </a:xfrm>
        </p:spPr>
        <p:txBody>
          <a:bodyPr/>
          <a:lstStyle/>
          <a:p>
            <a:pPr>
              <a:buFontTx/>
              <a:buChar char="•"/>
            </a:pPr>
            <a:r>
              <a:rPr lang="en-US" altLang="en-US" sz="2800" b="0" smtClean="0"/>
              <a:t>Preterm brain is very vulnerable to under-nutrition which may    permanently affect later cognitive attainment</a:t>
            </a:r>
          </a:p>
          <a:p>
            <a:pPr>
              <a:buFontTx/>
              <a:buChar char="•"/>
            </a:pPr>
            <a:r>
              <a:rPr lang="en-US" altLang="en-US" sz="2800" b="0" smtClean="0"/>
              <a:t>Higher impairment with low post-natal weight gain</a:t>
            </a:r>
          </a:p>
        </p:txBody>
      </p:sp>
      <p:sp>
        <p:nvSpPr>
          <p:cNvPr id="9220" name="TextBox 6"/>
          <p:cNvSpPr txBox="1">
            <a:spLocks noChangeArrowheads="1"/>
          </p:cNvSpPr>
          <p:nvPr/>
        </p:nvSpPr>
        <p:spPr bwMode="auto">
          <a:xfrm>
            <a:off x="1622425" y="5815013"/>
            <a:ext cx="62261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1800" b="0"/>
              <a:t>Ehrenkranz PEDIATRICS Volume 117, Number 4, April 2006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3"/>
          <p:cNvSpPr>
            <a:spLocks noGrp="1"/>
          </p:cNvSpPr>
          <p:nvPr>
            <p:ph type="title"/>
          </p:nvPr>
        </p:nvSpPr>
        <p:spPr>
          <a:xfrm>
            <a:off x="628650" y="-228600"/>
            <a:ext cx="7886700" cy="993775"/>
          </a:xfrm>
        </p:spPr>
        <p:txBody>
          <a:bodyPr/>
          <a:lstStyle/>
          <a:p>
            <a:r>
              <a:rPr lang="en-US" altLang="en-US" smtClean="0"/>
              <a:t>EUGR &amp; ROP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88925" y="873125"/>
            <a:ext cx="8697913" cy="5451475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en-US" dirty="0" smtClean="0"/>
              <a:t>   </a:t>
            </a:r>
            <a:r>
              <a:rPr lang="en-US" sz="2600" b="0" dirty="0" smtClean="0"/>
              <a:t>Increased risk of type 1 ROP In extremely low gestational   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en-US" sz="2600" b="0" dirty="0"/>
              <a:t> </a:t>
            </a:r>
            <a:r>
              <a:rPr lang="en-US" sz="2600" b="0" dirty="0" smtClean="0"/>
              <a:t>   age newborns if: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600" b="0" dirty="0" smtClean="0"/>
              <a:t> Intake </a:t>
            </a:r>
            <a:r>
              <a:rPr lang="en-US" sz="2600" b="0" dirty="0"/>
              <a:t>of total calories, lipids, and </a:t>
            </a:r>
            <a:r>
              <a:rPr lang="en-US" sz="2600" b="0" dirty="0" smtClean="0"/>
              <a:t>carbohydrates in the first month  was in the lowest quartile and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600" b="0" dirty="0" smtClean="0"/>
              <a:t>Growth </a:t>
            </a:r>
            <a:r>
              <a:rPr lang="en-US" sz="2600" b="0" dirty="0"/>
              <a:t>velocity </a:t>
            </a:r>
            <a:r>
              <a:rPr lang="en-US" sz="2600" b="0" dirty="0" smtClean="0"/>
              <a:t> was in </a:t>
            </a:r>
            <a:r>
              <a:rPr lang="en-US" sz="2600" b="0" dirty="0"/>
              <a:t>the lowest </a:t>
            </a:r>
            <a:r>
              <a:rPr lang="en-US" sz="2600" b="0" dirty="0" smtClean="0"/>
              <a:t>quartile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2600" b="0" dirty="0"/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en-US" sz="2600" b="0" dirty="0" smtClean="0"/>
              <a:t>   Improving </a:t>
            </a:r>
            <a:r>
              <a:rPr lang="en-US" sz="2600" b="0" dirty="0"/>
              <a:t>the early nutrition in ELGAN may help prevent </a:t>
            </a:r>
            <a:r>
              <a:rPr lang="en-US" sz="2600" b="0" dirty="0" smtClean="0"/>
              <a:t> 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en-US" sz="2600" b="0" dirty="0"/>
              <a:t> </a:t>
            </a:r>
            <a:r>
              <a:rPr lang="en-US" sz="2600" b="0" dirty="0" smtClean="0"/>
              <a:t>  development </a:t>
            </a:r>
            <a:r>
              <a:rPr lang="en-US" sz="2600" b="0" dirty="0"/>
              <a:t>of sight-threatening </a:t>
            </a:r>
            <a:r>
              <a:rPr lang="en-US" sz="2600" b="0" dirty="0" smtClean="0"/>
              <a:t>ROP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endParaRPr lang="en-US" sz="2600" b="0" dirty="0"/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en-US" sz="1650" dirty="0"/>
              <a:t>     </a:t>
            </a:r>
            <a:r>
              <a:rPr lang="en-US" sz="1650" dirty="0" err="1"/>
              <a:t>VanderVeen</a:t>
            </a:r>
            <a:r>
              <a:rPr lang="en-US" sz="1650" dirty="0"/>
              <a:t>  DK et al. </a:t>
            </a:r>
            <a:r>
              <a:rPr lang="en-US" sz="1650" dirty="0" err="1"/>
              <a:t>PLoS</a:t>
            </a:r>
            <a:r>
              <a:rPr lang="en-US" sz="1650" dirty="0"/>
              <a:t> One. 2013; 8(5): e64325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8650" y="152400"/>
            <a:ext cx="7886700" cy="91757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EUGR &amp; Lower Final Weight &amp; Height.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267" name="Content Placeholder 5"/>
          <p:cNvSpPr>
            <a:spLocks noGrp="1"/>
          </p:cNvSpPr>
          <p:nvPr>
            <p:ph idx="1"/>
          </p:nvPr>
        </p:nvSpPr>
        <p:spPr>
          <a:xfrm>
            <a:off x="628650" y="762000"/>
            <a:ext cx="7886700" cy="5262563"/>
          </a:xfrm>
        </p:spPr>
        <p:txBody>
          <a:bodyPr>
            <a:spAutoFit/>
          </a:bodyPr>
          <a:lstStyle/>
          <a:p>
            <a:r>
              <a:rPr lang="en-US" b="0" smtClean="0"/>
              <a:t>Prematurity &amp; LBW also increase the  risk of underweight, stunting and wasting .</a:t>
            </a:r>
          </a:p>
          <a:p>
            <a:r>
              <a:rPr lang="en-US" b="0" smtClean="0"/>
              <a:t>At 6 months of age 28% of underweight and stunting and 22% of wasting, attributed to prematurity and LBW. </a:t>
            </a:r>
          </a:p>
          <a:p>
            <a:r>
              <a:rPr lang="en-US" b="0" smtClean="0"/>
              <a:t> VLBW infants are twice likely to have a height less than the third percentile at 20 years of age than normal birth weight controls </a:t>
            </a:r>
          </a:p>
          <a:p>
            <a:endParaRPr lang="en-US" smtClean="0"/>
          </a:p>
          <a:p>
            <a:endParaRPr lang="en-US" smtClean="0"/>
          </a:p>
          <a:p>
            <a:pPr>
              <a:buFontTx/>
              <a:buNone/>
            </a:pPr>
            <a:endParaRPr lang="en-US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Long Term Adverse Effects of  Rapid  Catch Up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534400" cy="41148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b="0" dirty="0" smtClean="0"/>
              <a:t>Babies with low weight in neonatal period, showing rapid catch up growth in infancy:</a:t>
            </a:r>
          </a:p>
          <a:p>
            <a:pPr marL="0" indent="0">
              <a:buFontTx/>
              <a:buNone/>
              <a:defRPr/>
            </a:pPr>
            <a:r>
              <a:rPr lang="en-US" b="0" dirty="0" smtClean="0"/>
              <a:t>    Protective for brain, but in adulthood high incidence of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Coronary heart disease,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Type II diabetes mellitus,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Hypercholesterolemia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Hypertension &amp; stroke</a:t>
            </a:r>
          </a:p>
          <a:p>
            <a:pPr algn="ctr" eaLnBrk="1" hangingPunct="1">
              <a:lnSpc>
                <a:spcPct val="100000"/>
              </a:lnSpc>
              <a:buFontTx/>
              <a:buNone/>
              <a:defRPr/>
            </a:pPr>
            <a:endParaRPr lang="en-US" altLang="en-US" sz="1600" b="0" dirty="0"/>
          </a:p>
          <a:p>
            <a:pPr algn="ctr" eaLnBrk="1" hangingPunct="1">
              <a:lnSpc>
                <a:spcPct val="100000"/>
              </a:lnSpc>
              <a:buFontTx/>
              <a:buNone/>
              <a:defRPr/>
            </a:pPr>
            <a:endParaRPr lang="en-US" altLang="en-US" sz="1600" b="0" dirty="0" smtClean="0"/>
          </a:p>
          <a:p>
            <a:pPr algn="ctr" eaLnBrk="1" hangingPunct="1">
              <a:lnSpc>
                <a:spcPct val="100000"/>
              </a:lnSpc>
              <a:buFontTx/>
              <a:buNone/>
              <a:defRPr/>
            </a:pPr>
            <a:endParaRPr lang="en-US" altLang="en-US" sz="1600" b="0" dirty="0"/>
          </a:p>
          <a:p>
            <a:pPr eaLnBrk="1" hangingPunct="1">
              <a:lnSpc>
                <a:spcPct val="100000"/>
              </a:lnSpc>
              <a:buFontTx/>
              <a:buNone/>
              <a:defRPr/>
            </a:pPr>
            <a:endParaRPr lang="en-US" altLang="en-US" dirty="0" smtClean="0"/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915400" cy="685800"/>
          </a:xfrm>
        </p:spPr>
        <p:txBody>
          <a:bodyPr/>
          <a:lstStyle/>
          <a:p>
            <a:pPr eaLnBrk="1" hangingPunct="1"/>
            <a:r>
              <a:rPr lang="en-US" altLang="en-US" smtClean="0"/>
              <a:t>Issues  In  VLBW  Feeding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14400"/>
            <a:ext cx="7772400" cy="5257800"/>
          </a:xfrm>
        </p:spPr>
        <p:txBody>
          <a:bodyPr/>
          <a:lstStyle/>
          <a:p>
            <a:pPr eaLnBrk="1" hangingPunct="1">
              <a:lnSpc>
                <a:spcPct val="200000"/>
              </a:lnSpc>
              <a:buFontTx/>
              <a:buChar char="•"/>
            </a:pPr>
            <a:r>
              <a:rPr lang="en-US" altLang="en-US" b="0" smtClean="0"/>
              <a:t>Which Milk?</a:t>
            </a:r>
          </a:p>
          <a:p>
            <a:pPr eaLnBrk="1" hangingPunct="1">
              <a:lnSpc>
                <a:spcPct val="200000"/>
              </a:lnSpc>
              <a:buFontTx/>
              <a:buChar char="•"/>
            </a:pPr>
            <a:r>
              <a:rPr lang="en-US" altLang="en-US" b="0" smtClean="0"/>
              <a:t>How early to start feeds ?</a:t>
            </a:r>
          </a:p>
          <a:p>
            <a:pPr eaLnBrk="1" hangingPunct="1">
              <a:lnSpc>
                <a:spcPct val="200000"/>
              </a:lnSpc>
              <a:buFontTx/>
              <a:buChar char="•"/>
            </a:pPr>
            <a:r>
              <a:rPr lang="en-US" altLang="en-US" b="0" smtClean="0"/>
              <a:t>How much to start with ?</a:t>
            </a:r>
          </a:p>
          <a:p>
            <a:pPr eaLnBrk="1" hangingPunct="1">
              <a:lnSpc>
                <a:spcPct val="200000"/>
              </a:lnSpc>
              <a:buFontTx/>
              <a:buChar char="•"/>
            </a:pPr>
            <a:r>
              <a:rPr lang="en-US" altLang="en-US" b="0" smtClean="0"/>
              <a:t>How to maintain mother’s milk output</a:t>
            </a:r>
          </a:p>
          <a:p>
            <a:pPr eaLnBrk="1" hangingPunct="1">
              <a:lnSpc>
                <a:spcPct val="200000"/>
              </a:lnSpc>
              <a:buFontTx/>
              <a:buChar char="•"/>
            </a:pPr>
            <a:r>
              <a:rPr lang="en-US" altLang="en-US" b="0" smtClean="0"/>
              <a:t>Adequacy of pre-term mother’s milk to sustain adequate growth.</a:t>
            </a:r>
          </a:p>
          <a:p>
            <a:pPr eaLnBrk="1" hangingPunct="1">
              <a:lnSpc>
                <a:spcPct val="200000"/>
              </a:lnSpc>
            </a:pPr>
            <a:endParaRPr lang="en-US" altLang="en-US" smtClean="0"/>
          </a:p>
          <a:p>
            <a:pPr eaLnBrk="1" hangingPunct="1">
              <a:lnSpc>
                <a:spcPct val="200000"/>
              </a:lnSpc>
              <a:buClr>
                <a:srgbClr val="FFFFCC"/>
              </a:buClr>
              <a:buFont typeface="Wingdings" pitchFamily="2" charset="2"/>
              <a:buChar char="Ø"/>
            </a:pPr>
            <a:r>
              <a:rPr lang="en-US" altLang="en-US" smtClean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-152400" y="0"/>
            <a:ext cx="9677400" cy="685800"/>
          </a:xfrm>
        </p:spPr>
        <p:txBody>
          <a:bodyPr/>
          <a:lstStyle/>
          <a:p>
            <a:pPr algn="l"/>
            <a:r>
              <a:rPr lang="en-US" altLang="en-US" sz="3200" smtClean="0"/>
              <a:t>Choice Of Milk For Preterm Babies :Mothers own milk (MOM)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8991600" cy="6248400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en-US" sz="6000" b="0" dirty="0"/>
              <a:t>Mothers own milk </a:t>
            </a:r>
            <a:r>
              <a:rPr lang="en-US" sz="6000" b="0" dirty="0" smtClean="0"/>
              <a:t> (MOM) best </a:t>
            </a:r>
            <a:r>
              <a:rPr lang="en-US" sz="6000" b="0" dirty="0"/>
              <a:t>.</a:t>
            </a:r>
          </a:p>
          <a:p>
            <a:pPr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en-US" sz="6000" b="0" dirty="0" smtClean="0"/>
              <a:t>Suited to  specific </a:t>
            </a:r>
            <a:r>
              <a:rPr lang="en-US" sz="6000" b="0" dirty="0"/>
              <a:t>nutritional needs of the preterm baby for initial few weeks </a:t>
            </a:r>
            <a:r>
              <a:rPr lang="en-US" sz="6000" b="0" dirty="0" smtClean="0"/>
              <a:t>:higher </a:t>
            </a:r>
            <a:r>
              <a:rPr lang="en-US" sz="6000" b="0" dirty="0"/>
              <a:t>protein </a:t>
            </a:r>
            <a:r>
              <a:rPr lang="en-US" sz="6000" b="0" dirty="0" smtClean="0"/>
              <a:t>,sodium</a:t>
            </a:r>
            <a:r>
              <a:rPr lang="en-US" sz="6000" b="0" dirty="0"/>
              <a:t>, chloride &amp; magnesium </a:t>
            </a:r>
            <a:r>
              <a:rPr lang="en-US" sz="6000" b="0" dirty="0" smtClean="0"/>
              <a:t>levels.</a:t>
            </a:r>
          </a:p>
          <a:p>
            <a:pPr eaLnBrk="1" hangingPunct="1">
              <a:lnSpc>
                <a:spcPct val="140000"/>
              </a:lnSpc>
              <a:buFontTx/>
              <a:buChar char="•"/>
              <a:defRPr/>
            </a:pPr>
            <a:r>
              <a:rPr lang="en-US" altLang="en-US" sz="6000" b="0" dirty="0" smtClean="0"/>
              <a:t>Adequate taurine and cysteine for growth, neuronal &amp; retinal  maturation.</a:t>
            </a:r>
          </a:p>
          <a:p>
            <a:pPr eaLnBrk="1" hangingPunct="1">
              <a:lnSpc>
                <a:spcPct val="140000"/>
              </a:lnSpc>
              <a:buFontTx/>
              <a:buChar char="•"/>
              <a:defRPr/>
            </a:pPr>
            <a:r>
              <a:rPr lang="en-US" altLang="en-US" sz="6000" b="0" dirty="0" smtClean="0"/>
              <a:t>Enzymes, including lipases that enhance lipolysis and fat absorption</a:t>
            </a:r>
            <a:r>
              <a:rPr lang="en-IN" altLang="en-US" sz="6000" b="0" dirty="0" smtClean="0"/>
              <a:t> </a:t>
            </a:r>
            <a:r>
              <a:rPr lang="en-US" altLang="en-US" sz="6000" b="0" dirty="0" smtClean="0"/>
              <a:t>  </a:t>
            </a:r>
          </a:p>
          <a:p>
            <a:pPr eaLnBrk="1" hangingPunct="1">
              <a:lnSpc>
                <a:spcPct val="140000"/>
              </a:lnSpc>
              <a:buFontTx/>
              <a:buChar char="•"/>
              <a:defRPr/>
            </a:pPr>
            <a:r>
              <a:rPr lang="en-US" altLang="en-US" sz="6000" b="0" dirty="0" smtClean="0"/>
              <a:t>LCPUFA for cerebral and retinal functions </a:t>
            </a:r>
          </a:p>
          <a:p>
            <a:pPr eaLnBrk="1" hangingPunct="1">
              <a:lnSpc>
                <a:spcPct val="140000"/>
              </a:lnSpc>
              <a:buFontTx/>
              <a:buChar char="•"/>
              <a:defRPr/>
            </a:pPr>
            <a:r>
              <a:rPr lang="en-US" altLang="en-US" sz="6000" b="0" dirty="0" smtClean="0"/>
              <a:t>Oligosaccharides for  neuronal development, somatic growth, and development of intestinal immunity</a:t>
            </a:r>
          </a:p>
          <a:p>
            <a:pPr eaLnBrk="1" hangingPunct="1">
              <a:lnSpc>
                <a:spcPct val="140000"/>
              </a:lnSpc>
              <a:buFontTx/>
              <a:buChar char="•"/>
              <a:defRPr/>
            </a:pPr>
            <a:r>
              <a:rPr lang="en-US" sz="6000" b="0" dirty="0" smtClean="0"/>
              <a:t> </a:t>
            </a:r>
            <a:r>
              <a:rPr lang="en-US" altLang="en-US" sz="6000" b="0" dirty="0" smtClean="0"/>
              <a:t>Rapid gastric emptying, less feed intolerance</a:t>
            </a:r>
          </a:p>
          <a:p>
            <a:pPr eaLnBrk="1" hangingPunct="1">
              <a:lnSpc>
                <a:spcPct val="140000"/>
              </a:lnSpc>
              <a:buFontTx/>
              <a:buChar char="•"/>
              <a:defRPr/>
            </a:pPr>
            <a:endParaRPr lang="en-US" sz="6000" dirty="0"/>
          </a:p>
          <a:p>
            <a:pPr>
              <a:defRPr/>
            </a:pPr>
            <a:endParaRPr lang="en-US" sz="2700" dirty="0"/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763000" cy="1143000"/>
          </a:xfrm>
        </p:spPr>
        <p:txBody>
          <a:bodyPr/>
          <a:lstStyle/>
          <a:p>
            <a:pPr eaLnBrk="1" hangingPunct="1"/>
            <a:r>
              <a:rPr lang="en-US" altLang="en-US" i="1" smtClean="0"/>
              <a:t>Choice Of Milk for Early Nutrition Contd:</a:t>
            </a:r>
            <a:br>
              <a:rPr lang="en-US" altLang="en-US" i="1" smtClean="0"/>
            </a:br>
            <a:endParaRPr lang="en-US" altLang="en-US" i="1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762000"/>
            <a:ext cx="8305800" cy="54102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Tx/>
              <a:buChar char="•"/>
              <a:defRPr/>
            </a:pPr>
            <a:r>
              <a:rPr lang="en-US" altLang="en-US" b="0" dirty="0" smtClean="0"/>
              <a:t>Numerous antimicrobial factors, nucleotides, growth factors and hormones</a:t>
            </a:r>
            <a:r>
              <a:rPr lang="en-IN" altLang="en-US" b="0" dirty="0" smtClean="0"/>
              <a:t> </a:t>
            </a:r>
            <a:r>
              <a:rPr lang="en-US" altLang="en-US" b="0" dirty="0" smtClean="0"/>
              <a:t>.</a:t>
            </a:r>
          </a:p>
          <a:p>
            <a:pPr eaLnBrk="1" hangingPunct="1">
              <a:lnSpc>
                <a:spcPct val="150000"/>
              </a:lnSpc>
              <a:buFontTx/>
              <a:buChar char="•"/>
              <a:defRPr/>
            </a:pPr>
            <a:r>
              <a:rPr lang="en-US" b="0" dirty="0" smtClean="0"/>
              <a:t>Lower incidence of sepsis, feed intolerance, necrotizing enterocolitis,  bronchopulmonary dysplasia, retinopathy of prematurity, lower mortality rates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/>
              <a:t> Fewer hospital readmissions for illness in infancy,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/>
              <a:t>Lower neurodevelopmental disabilities &amp; better MDI, </a:t>
            </a:r>
            <a:r>
              <a:rPr lang="en-US" b="0" dirty="0" smtClean="0"/>
              <a:t>PDI.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en-US" sz="1600" dirty="0" smtClean="0"/>
              <a:t>         (</a:t>
            </a:r>
            <a:r>
              <a:rPr lang="en-US" sz="1600" dirty="0" err="1" smtClean="0"/>
              <a:t>Vohr</a:t>
            </a:r>
            <a:r>
              <a:rPr lang="en-US" sz="1600" dirty="0" smtClean="0"/>
              <a:t> </a:t>
            </a:r>
            <a:r>
              <a:rPr lang="en-US" sz="1600" dirty="0"/>
              <a:t>VR.</a:t>
            </a:r>
            <a:r>
              <a:rPr lang="en-US" sz="1600" dirty="0">
                <a:hlinkClick r:id="rId2"/>
              </a:rPr>
              <a:t> </a:t>
            </a:r>
            <a:r>
              <a:rPr lang="en-US" sz="1600" b="0" u="sng" dirty="0">
                <a:hlinkClick r:id="rId2"/>
              </a:rPr>
              <a:t>Pediatrics</a:t>
            </a:r>
            <a:r>
              <a:rPr lang="en-US" sz="1600" b="0" u="sng" dirty="0"/>
              <a:t> </a:t>
            </a:r>
            <a:r>
              <a:rPr lang="en-US" sz="1600" b="0" u="sng" dirty="0">
                <a:hlinkClick r:id="rId3"/>
              </a:rPr>
              <a:t>July 2006, VOLUME 118 / ISSUE </a:t>
            </a:r>
            <a:r>
              <a:rPr lang="en-US" sz="1600" b="0" u="sng" dirty="0" smtClean="0">
                <a:hlinkClick r:id="rId3"/>
              </a:rPr>
              <a:t>1</a:t>
            </a:r>
            <a:r>
              <a:rPr lang="en-US" sz="1600" b="0" u="sng" dirty="0" smtClean="0"/>
              <a:t>)</a:t>
            </a:r>
            <a:endParaRPr lang="en-US" sz="1600" b="0" u="sng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 B</a:t>
            </a:r>
            <a:r>
              <a:rPr lang="en-US" altLang="en-US" b="0" dirty="0" smtClean="0"/>
              <a:t>etter intellectual </a:t>
            </a:r>
            <a:r>
              <a:rPr lang="en-US" altLang="en-US" b="0" dirty="0"/>
              <a:t>performance scores at 7.5 to 8.0</a:t>
            </a:r>
            <a:r>
              <a:rPr lang="en-US" b="0" dirty="0" smtClean="0"/>
              <a:t> compared to preterm  formula fed babies .</a:t>
            </a:r>
            <a:r>
              <a:rPr lang="en-US" altLang="en-US" dirty="0"/>
              <a:t> </a:t>
            </a:r>
            <a:r>
              <a:rPr lang="en-US" altLang="en-US" sz="1600" b="0" dirty="0"/>
              <a:t>(Lucas, Morley,Cole.Lancet339:261;1992)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b="0" dirty="0" smtClean="0"/>
          </a:p>
          <a:p>
            <a:pPr eaLnBrk="1" hangingPunct="1">
              <a:lnSpc>
                <a:spcPct val="140000"/>
              </a:lnSpc>
              <a:buFontTx/>
              <a:buChar char="•"/>
              <a:defRPr/>
            </a:pPr>
            <a:endParaRPr lang="en-US" altLang="en-US" sz="2000" dirty="0" smtClean="0"/>
          </a:p>
          <a:p>
            <a:pPr eaLnBrk="1" hangingPunct="1">
              <a:lnSpc>
                <a:spcPct val="140000"/>
              </a:lnSpc>
              <a:defRPr/>
            </a:pPr>
            <a:endParaRPr lang="en-US" alt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Alternative Milk Till  MOM 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7772400" cy="4267200"/>
          </a:xfrm>
        </p:spPr>
        <p:txBody>
          <a:bodyPr/>
          <a:lstStyle/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en-US" b="0" dirty="0" smtClean="0">
                <a:solidFill>
                  <a:srgbClr val="A50021"/>
                </a:solidFill>
              </a:rPr>
              <a:t>Pasteurized Donor Human Milk (PDHM)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Recommended by WHO, AAP &amp; ESPHGHAN as next best alternative to mother’s own milk.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Compared to preterm formula: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Reduced </a:t>
            </a:r>
            <a:r>
              <a:rPr lang="en-US" b="0" dirty="0"/>
              <a:t>risk of </a:t>
            </a:r>
            <a:r>
              <a:rPr lang="en-US" b="0" dirty="0" smtClean="0"/>
              <a:t>LOS, NEC, </a:t>
            </a:r>
            <a:r>
              <a:rPr lang="en-US" b="0" dirty="0"/>
              <a:t>greater feeding tolerance, fewer days of stay in neonatal intensive care units, and substantial cost saving </a:t>
            </a:r>
            <a:r>
              <a:rPr lang="en-US" b="0" dirty="0" smtClean="0"/>
              <a:t>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b="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Alternative If MOM ,PDHM Not Available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n-US" b="0" dirty="0" smtClean="0"/>
              <a:t>      Term / Preterm Formula</a:t>
            </a:r>
          </a:p>
          <a:p>
            <a:pPr marL="0" indent="0">
              <a:buFontTx/>
              <a:buNone/>
              <a:defRPr/>
            </a:pPr>
            <a:r>
              <a:rPr lang="en-US" b="0" dirty="0" smtClean="0"/>
              <a:t>WHO recommends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Term formula as an alternative after  MOM  or PDHM for LBW &amp; VLBW babies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b="0" dirty="0" smtClean="0"/>
              <a:t>If growth unsatisfactory, preterm formula may be given.</a:t>
            </a:r>
          </a:p>
          <a:p>
            <a:pPr>
              <a:defRPr/>
            </a:pPr>
            <a:endParaRPr lang="en-US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 smtClean="0"/>
              <a:t>Time Of Onset Of Feeds – How Early?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762000"/>
            <a:ext cx="7772400" cy="5334000"/>
          </a:xfrm>
        </p:spPr>
        <p:txBody>
          <a:bodyPr/>
          <a:lstStyle/>
          <a:p>
            <a:pPr eaLnBrk="1" hangingPunct="1">
              <a:lnSpc>
                <a:spcPct val="170000"/>
              </a:lnSpc>
              <a:buFontTx/>
              <a:buNone/>
            </a:pPr>
            <a:r>
              <a:rPr lang="en-US" altLang="en-US" b="0" smtClean="0"/>
              <a:t>Well preterms with cardio pulmonary stability:</a:t>
            </a:r>
          </a:p>
          <a:p>
            <a:pPr eaLnBrk="1" hangingPunct="1">
              <a:lnSpc>
                <a:spcPct val="170000"/>
              </a:lnSpc>
              <a:buFontTx/>
              <a:buNone/>
            </a:pPr>
            <a:r>
              <a:rPr lang="en-US" altLang="en-US" b="0" smtClean="0"/>
              <a:t>&gt;1200– Full enteral feeds soon after birth.</a:t>
            </a:r>
          </a:p>
          <a:p>
            <a:pPr eaLnBrk="1" hangingPunct="1">
              <a:lnSpc>
                <a:spcPct val="170000"/>
              </a:lnSpc>
              <a:buFontTx/>
              <a:buNone/>
            </a:pPr>
            <a:r>
              <a:rPr lang="en-US" altLang="en-US" b="0" smtClean="0"/>
              <a:t>1000- 1200 grams –  Start IV Fluids &amp; TPN ,small feeds by 24 hours, increase over 2 –5 days.</a:t>
            </a:r>
          </a:p>
          <a:p>
            <a:pPr eaLnBrk="1" hangingPunct="1">
              <a:lnSpc>
                <a:spcPct val="170000"/>
              </a:lnSpc>
              <a:buFontTx/>
              <a:buNone/>
            </a:pPr>
            <a:r>
              <a:rPr lang="en-US" altLang="en-US" b="0" smtClean="0"/>
              <a:t>&lt; 1000 grams &amp; babies with AN dopplers showing absent / reversal of umbilical arterial diastolic  flow  – IV fluids, TPN, trophic feeds by day 2-3, increase over 7-10 days.</a:t>
            </a:r>
          </a:p>
          <a:p>
            <a:pPr eaLnBrk="1" hangingPunct="1">
              <a:lnSpc>
                <a:spcPct val="170000"/>
              </a:lnSpc>
              <a:buFontTx/>
              <a:buNone/>
            </a:pPr>
            <a:r>
              <a:rPr lang="en-US" altLang="en-US" b="0" smtClean="0"/>
              <a:t> Start with 60 – 80 cc / kg / day on D1 increase to 160 -180 cc / kg / day by day 7 -10.</a:t>
            </a:r>
          </a:p>
          <a:p>
            <a:pPr eaLnBrk="1" hangingPunct="1">
              <a:lnSpc>
                <a:spcPct val="170000"/>
              </a:lnSpc>
              <a:buFontTx/>
              <a:buNone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1066800"/>
          </a:xfrm>
        </p:spPr>
        <p:txBody>
          <a:bodyPr/>
          <a:lstStyle/>
          <a:p>
            <a:pPr eaLnBrk="1" hangingPunct="1"/>
            <a:r>
              <a:rPr lang="en-US" altLang="en-US" i="1" smtClean="0"/>
              <a:t>Enteral feeding of ELBW /Sick Babies:</a:t>
            </a:r>
            <a:br>
              <a:rPr lang="en-US" altLang="en-US" i="1" smtClean="0"/>
            </a:br>
            <a:r>
              <a:rPr lang="en-US" altLang="en-US" sz="3200" i="1" smtClean="0"/>
              <a:t>Trophic Feeding  - Minimal Enteral Nutrition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48006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b="0" smtClean="0">
                <a:cs typeface="Times New Roman" pitchFamily="18" charset="0"/>
              </a:rPr>
              <a:t>Feeding of nutritionally inconsequential amounts of enteral feeds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b="0" smtClean="0">
                <a:cs typeface="Times New Roman" pitchFamily="18" charset="0"/>
              </a:rPr>
              <a:t>Promote maturation of gut function  and  prevent gut mucosa atrophy.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Reduced </a:t>
            </a:r>
            <a:r>
              <a:rPr lang="en-GB" altLang="en-US" b="0" smtClean="0">
                <a:cs typeface="Times New Roman" pitchFamily="18" charset="0"/>
              </a:rPr>
              <a:t>number of days to reach full enteral feeding.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Lesser incidence of sepsis.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b="0" smtClean="0">
                <a:cs typeface="Times New Roman" pitchFamily="18" charset="0"/>
              </a:rPr>
              <a:t>Reduced hyperbilirubinaemia. 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b="0" smtClean="0">
                <a:cs typeface="Times New Roman" pitchFamily="18" charset="0"/>
              </a:rPr>
              <a:t>Reduced length of hospital stay. </a:t>
            </a:r>
            <a:endParaRPr lang="en-US" altLang="en-US" b="0" smtClean="0"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altLang="en-US" smtClean="0"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altLang="en-U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686800" cy="762000"/>
          </a:xfrm>
        </p:spPr>
        <p:txBody>
          <a:bodyPr/>
          <a:lstStyle/>
          <a:p>
            <a:pPr eaLnBrk="1" hangingPunct="1"/>
            <a:r>
              <a:rPr lang="en-US" altLang="en-US" i="1" smtClean="0">
                <a:solidFill>
                  <a:srgbClr val="A50021"/>
                </a:solidFill>
              </a:rPr>
              <a:t>Increments of feeds :How rapidly ?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638800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altLang="en-US" b="0" dirty="0"/>
              <a:t> </a:t>
            </a:r>
            <a:r>
              <a:rPr lang="en-US" altLang="en-US" b="0" dirty="0" smtClean="0"/>
              <a:t>   Studies  of  increments of 35 vs 15 cc/kg / day have shown:</a:t>
            </a:r>
          </a:p>
          <a:p>
            <a:pPr eaLnBrk="1" hangingPunct="1">
              <a:lnSpc>
                <a:spcPct val="14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With fast advancement full intake earlier</a:t>
            </a:r>
          </a:p>
          <a:p>
            <a:pPr eaLnBrk="1" hangingPunct="1">
              <a:lnSpc>
                <a:spcPct val="14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Weight gain earlier</a:t>
            </a:r>
          </a:p>
          <a:p>
            <a:pPr eaLnBrk="1" hangingPunct="1">
              <a:lnSpc>
                <a:spcPct val="14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No difference incidence of NEC.</a:t>
            </a:r>
          </a:p>
          <a:p>
            <a:pPr eaLnBrk="1" hangingPunct="1">
              <a:lnSpc>
                <a:spcPct val="14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Increments: 20ml/kg /day safe.</a:t>
            </a:r>
          </a:p>
          <a:p>
            <a:pPr eaLnBrk="1" hangingPunct="1">
              <a:buFontTx/>
              <a:buNone/>
              <a:defRPr/>
            </a:pPr>
            <a:endParaRPr lang="en-US" altLang="en-US" b="0" dirty="0" smtClean="0"/>
          </a:p>
          <a:p>
            <a:pPr algn="ctr" eaLnBrk="1" hangingPunct="1">
              <a:buFontTx/>
              <a:buNone/>
              <a:defRPr/>
            </a:pPr>
            <a:r>
              <a:rPr lang="en-US" altLang="en-US" sz="1400" b="0" dirty="0" smtClean="0"/>
              <a:t>(</a:t>
            </a:r>
            <a:r>
              <a:rPr lang="en-US" altLang="en-US" sz="1400" dirty="0" err="1" smtClean="0"/>
              <a:t>Rayyis</a:t>
            </a:r>
            <a:r>
              <a:rPr lang="en-US" altLang="en-US" sz="1400" dirty="0" smtClean="0"/>
              <a:t> </a:t>
            </a:r>
            <a:r>
              <a:rPr lang="en-US" altLang="en-US" sz="1400" dirty="0" err="1" smtClean="0"/>
              <a:t>SF,Ambalavanan</a:t>
            </a:r>
            <a:r>
              <a:rPr lang="en-US" altLang="en-US" sz="1400" dirty="0" smtClean="0"/>
              <a:t> N. J Pediatr.1999;134)</a:t>
            </a:r>
          </a:p>
          <a:p>
            <a:pPr algn="ctr" eaLnBrk="1" hangingPunct="1">
              <a:buFontTx/>
              <a:buNone/>
              <a:defRPr/>
            </a:pPr>
            <a:r>
              <a:rPr lang="en-US" altLang="en-US" sz="1400" dirty="0" smtClean="0">
                <a:cs typeface="Times New Roman" panose="02020603050405020304" pitchFamily="18" charset="0"/>
              </a:rPr>
              <a:t>(Kennedy KA, Tyson JE, </a:t>
            </a:r>
            <a:r>
              <a:rPr lang="en-US" altLang="en-US" sz="1400" dirty="0" err="1" smtClean="0">
                <a:cs typeface="Times New Roman" panose="02020603050405020304" pitchFamily="18" charset="0"/>
              </a:rPr>
              <a:t>Chamnanvanakij</a:t>
            </a:r>
            <a:r>
              <a:rPr lang="en-US" altLang="en-US" sz="1400" dirty="0" smtClean="0">
                <a:cs typeface="Times New Roman" panose="02020603050405020304" pitchFamily="18" charset="0"/>
              </a:rPr>
              <a:t> </a:t>
            </a:r>
            <a:r>
              <a:rPr lang="en-US" altLang="en-US" sz="1400" dirty="0" smtClean="0"/>
              <a:t>Cochrane1999)</a:t>
            </a:r>
          </a:p>
          <a:p>
            <a:pPr algn="ctr" eaLnBrk="1" hangingPunct="1">
              <a:buFontTx/>
              <a:buNone/>
              <a:defRPr/>
            </a:pPr>
            <a:endParaRPr lang="en-US" altLang="en-US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539750"/>
          </a:xfrm>
        </p:spPr>
        <p:txBody>
          <a:bodyPr/>
          <a:lstStyle/>
          <a:p>
            <a:pPr eaLnBrk="1" hangingPunct="1"/>
            <a:r>
              <a:rPr lang="en-US" altLang="en-US" i="1" smtClean="0">
                <a:cs typeface="Times New Roman" pitchFamily="18" charset="0"/>
              </a:rPr>
              <a:t>Method Of Feeding: Gavage or Tube Feeding</a:t>
            </a:r>
            <a:r>
              <a:rPr lang="en-US" altLang="en-US" smtClean="0">
                <a:cs typeface="Times New Roman" pitchFamily="18" charset="0"/>
              </a:rPr>
              <a:t>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993775"/>
            <a:ext cx="8153400" cy="5181600"/>
          </a:xfrm>
        </p:spPr>
        <p:txBody>
          <a:bodyPr/>
          <a:lstStyle/>
          <a:p>
            <a:pPr eaLnBrk="1" hangingPunct="1">
              <a:lnSpc>
                <a:spcPct val="17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          All babies less than 32 weeks gestation</a:t>
            </a:r>
          </a:p>
          <a:p>
            <a:pPr eaLnBrk="1" hangingPunct="1">
              <a:lnSpc>
                <a:spcPct val="170000"/>
              </a:lnSpc>
              <a:buFontTx/>
              <a:buChar char="•"/>
            </a:pPr>
            <a:endParaRPr lang="en-US" altLang="en-US" b="0" smtClean="0">
              <a:cs typeface="Times New Roman" pitchFamily="18" charset="0"/>
            </a:endParaRPr>
          </a:p>
          <a:p>
            <a:pPr eaLnBrk="1" hangingPunct="1">
              <a:lnSpc>
                <a:spcPct val="170000"/>
              </a:lnSpc>
              <a:buFontTx/>
              <a:buChar char="•"/>
            </a:pPr>
            <a:endParaRPr lang="en-US" altLang="en-US" b="0" smtClean="0">
              <a:cs typeface="Times New Roman" pitchFamily="18" charset="0"/>
            </a:endParaRPr>
          </a:p>
          <a:p>
            <a:pPr eaLnBrk="1" hangingPunct="1">
              <a:lnSpc>
                <a:spcPct val="170000"/>
              </a:lnSpc>
              <a:buFontTx/>
              <a:buChar char="•"/>
            </a:pPr>
            <a:endParaRPr lang="en-US" altLang="en-US" b="0" smtClean="0">
              <a:cs typeface="Times New Roman" pitchFamily="18" charset="0"/>
            </a:endParaRPr>
          </a:p>
          <a:p>
            <a:pPr eaLnBrk="1" hangingPunct="1">
              <a:lnSpc>
                <a:spcPct val="170000"/>
              </a:lnSpc>
              <a:buFontTx/>
              <a:buChar char="•"/>
            </a:pPr>
            <a:endParaRPr lang="en-US" altLang="en-US" b="0" smtClean="0">
              <a:cs typeface="Times New Roman" pitchFamily="18" charset="0"/>
            </a:endParaRPr>
          </a:p>
          <a:p>
            <a:pPr eaLnBrk="1" hangingPunct="1">
              <a:lnSpc>
                <a:spcPct val="170000"/>
              </a:lnSpc>
              <a:buFontTx/>
              <a:buChar char="•"/>
            </a:pPr>
            <a:endParaRPr lang="en-US" altLang="en-US" b="0" smtClean="0">
              <a:cs typeface="Times New Roman" pitchFamily="18" charset="0"/>
            </a:endParaRPr>
          </a:p>
          <a:p>
            <a:pPr eaLnBrk="1" hangingPunct="1">
              <a:lnSpc>
                <a:spcPct val="17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      Video on NG/ OG tube insertion &amp; feeding to be added</a:t>
            </a:r>
          </a:p>
        </p:txBody>
      </p:sp>
      <p:pic>
        <p:nvPicPr>
          <p:cNvPr id="21508" name="Picture 7" descr="Anj0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2014538"/>
            <a:ext cx="3810000" cy="297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/>
            <a:r>
              <a:rPr lang="en-US" altLang="en-US" i="1" smtClean="0">
                <a:solidFill>
                  <a:srgbClr val="A50021"/>
                </a:solidFill>
                <a:cs typeface="Times New Roman" pitchFamily="18" charset="0"/>
              </a:rPr>
              <a:t>Transition To Wati Spoon / Paladai Feeding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762000"/>
            <a:ext cx="8839200" cy="5410200"/>
          </a:xfrm>
        </p:spPr>
        <p:txBody>
          <a:bodyPr/>
          <a:lstStyle/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/>
              <a:t>Intermediate &amp; late preterms may be breastfed right from birth, however initially many may require to be fed by wati &amp; spoon or by paladai.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For smaller babies on gavage feeds: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As activity and periods of wakefulness increase: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Can  begin wati-spoon /  paladai feeds.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Preferable to keep RT in place till baby can take all feeds by mouth.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As the intake by mouth increases, the tube feeding can be decreased.  </a:t>
            </a:r>
            <a:r>
              <a:rPr lang="en-US" altLang="en-US" smtClean="0">
                <a:cs typeface="Times New Roman" pitchFamily="18" charset="0"/>
              </a:rPr>
              <a:t>Video of wati spoon / paladai feeding to be added</a:t>
            </a:r>
          </a:p>
        </p:txBody>
      </p:sp>
      <p:pic>
        <p:nvPicPr>
          <p:cNvPr id="22532" name="Picture 4" descr="S22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/>
          <a:srcRect b="1840"/>
          <a:stretch>
            <a:fillRect/>
          </a:stretch>
        </p:blipFill>
        <p:spPr>
          <a:xfrm>
            <a:off x="6718300" y="1066800"/>
            <a:ext cx="2438400" cy="23034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/>
            <a:r>
              <a:rPr lang="en-US" altLang="en-US" i="1" smtClean="0">
                <a:cs typeface="Times New Roman" pitchFamily="18" charset="0"/>
              </a:rPr>
              <a:t>Transition To Breastfeeding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4953000" cy="57150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Effective breastfeed may take days or weeks .</a:t>
            </a:r>
            <a:r>
              <a:rPr lang="en-US" altLang="en-US" b="0" smtClean="0"/>
              <a:t> 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BF can be tiring.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en-US" altLang="en-US" b="0" smtClean="0"/>
              <a:t>May need additional  mother’s own EBM by wati spoon or paladai till velocity of weight gain is good.</a:t>
            </a:r>
          </a:p>
          <a:p>
            <a:pPr eaLnBrk="1" hangingPunct="1">
              <a:lnSpc>
                <a:spcPct val="150000"/>
              </a:lnSpc>
              <a:buFontTx/>
              <a:buChar char="•"/>
            </a:pPr>
            <a:r>
              <a:rPr lang="en-US" altLang="en-US" b="0" smtClean="0">
                <a:cs typeface="Times New Roman" pitchFamily="18" charset="0"/>
              </a:rPr>
              <a:t>Babies with good rooting and sucking reflex are able to breastfeed.</a:t>
            </a:r>
          </a:p>
          <a:p>
            <a:pPr eaLnBrk="1" hangingPunct="1">
              <a:lnSpc>
                <a:spcPct val="150000"/>
              </a:lnSpc>
            </a:pPr>
            <a:endParaRPr lang="en-US" altLang="en-US" smtClean="0"/>
          </a:p>
          <a:p>
            <a:pPr eaLnBrk="1" hangingPunct="1">
              <a:lnSpc>
                <a:spcPct val="150000"/>
              </a:lnSpc>
            </a:pPr>
            <a:endParaRPr lang="en-US" altLang="en-US" smtClean="0"/>
          </a:p>
        </p:txBody>
      </p:sp>
      <p:pic>
        <p:nvPicPr>
          <p:cNvPr id="23556" name="Picture 4" descr="S21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953000" y="990600"/>
            <a:ext cx="3810000" cy="2984500"/>
          </a:xfrm>
          <a:noFill/>
        </p:spPr>
      </p:pic>
      <p:pic>
        <p:nvPicPr>
          <p:cNvPr id="23557" name="Picture 5" descr="S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4267200"/>
            <a:ext cx="3733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21"/>
          <p:cNvPicPr>
            <a:picLocks noChangeAspect="1" noChangeArrowheads="1"/>
          </p:cNvPicPr>
          <p:nvPr/>
        </p:nvPicPr>
        <p:blipFill>
          <a:blip r:embed="rId2">
            <a:lum bright="12000"/>
          </a:blip>
          <a:srcRect/>
          <a:stretch>
            <a:fillRect/>
          </a:stretch>
        </p:blipFill>
        <p:spPr bwMode="auto">
          <a:xfrm>
            <a:off x="228600" y="874713"/>
            <a:ext cx="3962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 smtClean="0"/>
              <a:t>Enhancing Preterm Lactation &amp; Transition To BF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3733800"/>
            <a:ext cx="4191000" cy="8302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2400" b="0">
                <a:solidFill>
                  <a:srgbClr val="000000"/>
                </a:solidFill>
                <a:latin typeface="Calibri" pitchFamily="34" charset="0"/>
              </a:rPr>
              <a:t>Non nutritive Sucking</a:t>
            </a:r>
          </a:p>
          <a:p>
            <a:pPr eaLnBrk="1" hangingPunct="1"/>
            <a:r>
              <a:rPr lang="en-US" altLang="en-US" sz="2400" b="0">
                <a:solidFill>
                  <a:schemeClr val="accent1"/>
                </a:solidFill>
                <a:latin typeface="Calibri" pitchFamily="34" charset="0"/>
              </a:rPr>
              <a:t>:</a:t>
            </a:r>
            <a:r>
              <a:rPr lang="en-US" altLang="en-US" sz="2400" b="0">
                <a:solidFill>
                  <a:srgbClr val="000000"/>
                </a:solidFill>
                <a:latin typeface="Calibri" pitchFamily="34" charset="0"/>
              </a:rPr>
              <a:t>Suckling at the empty breast</a:t>
            </a:r>
          </a:p>
        </p:txBody>
      </p:sp>
      <p:pic>
        <p:nvPicPr>
          <p:cNvPr id="24581" name="Picture 5" descr="S12"/>
          <p:cNvPicPr>
            <a:picLocks noChangeAspect="1" noChangeArrowheads="1"/>
          </p:cNvPicPr>
          <p:nvPr/>
        </p:nvPicPr>
        <p:blipFill>
          <a:blip r:embed="rId3"/>
          <a:srcRect l="3226"/>
          <a:stretch>
            <a:fillRect/>
          </a:stretch>
        </p:blipFill>
        <p:spPr bwMode="auto">
          <a:xfrm>
            <a:off x="5105400" y="762000"/>
            <a:ext cx="36576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638800" y="3733800"/>
            <a:ext cx="3505200" cy="23082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2400" b="0">
                <a:solidFill>
                  <a:srgbClr val="000000"/>
                </a:solidFill>
                <a:latin typeface="Calibri" pitchFamily="34" charset="0"/>
              </a:rPr>
              <a:t>“Rooming In”Under Supervision</a:t>
            </a:r>
          </a:p>
          <a:p>
            <a:pPr eaLnBrk="1" hangingPunct="1"/>
            <a:endParaRPr lang="en-US" altLang="en-US" sz="2400" b="0">
              <a:solidFill>
                <a:schemeClr val="accent1"/>
              </a:solidFill>
              <a:latin typeface="Calibri" pitchFamily="34" charset="0"/>
            </a:endParaRPr>
          </a:p>
          <a:p>
            <a:pPr eaLnBrk="1" hangingPunct="1"/>
            <a:endParaRPr lang="en-US" altLang="en-US" sz="2400" b="0">
              <a:solidFill>
                <a:schemeClr val="accent1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sz="2400" b="0">
                <a:solidFill>
                  <a:schemeClr val="accent1"/>
                </a:solidFill>
                <a:latin typeface="Calibri" pitchFamily="34" charset="0"/>
              </a:rPr>
              <a:t>   </a:t>
            </a:r>
            <a:r>
              <a:rPr lang="en-US" altLang="en-US" sz="2400" b="0">
                <a:solidFill>
                  <a:srgbClr val="000000"/>
                </a:solidFill>
                <a:latin typeface="Calibri" pitchFamily="34" charset="0"/>
              </a:rPr>
              <a:t>KMC</a:t>
            </a:r>
            <a:r>
              <a:rPr lang="en-US" altLang="en-US" sz="2400" b="0">
                <a:solidFill>
                  <a:schemeClr val="accent1"/>
                </a:solidFill>
                <a:latin typeface="Calibri" pitchFamily="34" charset="0"/>
              </a:rPr>
              <a:t/>
            </a:r>
            <a:br>
              <a:rPr lang="en-US" altLang="en-US" sz="2400" b="0">
                <a:solidFill>
                  <a:schemeClr val="accent1"/>
                </a:solidFill>
                <a:latin typeface="Calibri" pitchFamily="34" charset="0"/>
              </a:rPr>
            </a:br>
            <a:endParaRPr lang="en-US" altLang="en-US" sz="2400" b="0">
              <a:solidFill>
                <a:schemeClr val="accent1"/>
              </a:solidFill>
              <a:latin typeface="Calibri" pitchFamily="34" charset="0"/>
            </a:endParaRPr>
          </a:p>
        </p:txBody>
      </p:sp>
      <p:pic>
        <p:nvPicPr>
          <p:cNvPr id="24583" name="Picture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4564063"/>
            <a:ext cx="2743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-381000"/>
            <a:ext cx="8153400" cy="1143000"/>
          </a:xfrm>
        </p:spPr>
        <p:txBody>
          <a:bodyPr/>
          <a:lstStyle/>
          <a:p>
            <a:pPr eaLnBrk="1" hangingPunct="1"/>
            <a:r>
              <a:rPr lang="en-US" altLang="en-US" i="1" smtClean="0"/>
              <a:t>Growth Monitoring in VLBW Babies</a:t>
            </a:r>
            <a:r>
              <a:rPr lang="en-US" altLang="en-US" smtClean="0">
                <a:solidFill>
                  <a:srgbClr val="A50021"/>
                </a:solidFill>
              </a:rPr>
              <a:t>.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066800"/>
            <a:ext cx="7772400" cy="5791200"/>
          </a:xfrm>
        </p:spPr>
        <p:txBody>
          <a:bodyPr/>
          <a:lstStyle/>
          <a:p>
            <a:pPr marL="0" indent="0" eaLnBrk="1" hangingPunct="1">
              <a:lnSpc>
                <a:spcPct val="170000"/>
              </a:lnSpc>
              <a:buFontTx/>
              <a:buNone/>
              <a:defRPr/>
            </a:pPr>
            <a:r>
              <a:rPr lang="en-US" altLang="en-US" sz="2000" dirty="0" smtClean="0"/>
              <a:t>   </a:t>
            </a:r>
            <a:r>
              <a:rPr lang="en-US" altLang="en-US" b="0" dirty="0" smtClean="0"/>
              <a:t>Initial weight loss:7-10%.Regained by 10- 14 days.</a:t>
            </a:r>
          </a:p>
          <a:p>
            <a:pPr marL="0" indent="0" eaLnBrk="1" hangingPunct="1">
              <a:lnSpc>
                <a:spcPct val="170000"/>
              </a:lnSpc>
              <a:buFontTx/>
              <a:buNone/>
              <a:defRPr/>
            </a:pPr>
            <a:r>
              <a:rPr lang="en-US" altLang="en-US" b="0" dirty="0" smtClean="0"/>
              <a:t>   Desired goals:</a:t>
            </a:r>
          </a:p>
          <a:p>
            <a:pPr eaLnBrk="1" hangingPunct="1"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Wt. Gain :15- 20 gm/kg/day. .</a:t>
            </a:r>
          </a:p>
          <a:p>
            <a:pPr eaLnBrk="1" hangingPunct="1"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Length:0.9 cm/ week.</a:t>
            </a:r>
          </a:p>
          <a:p>
            <a:pPr eaLnBrk="1" hangingPunct="1"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0" dirty="0" smtClean="0"/>
              <a:t>H. C.: 0.9cm/week.</a:t>
            </a:r>
          </a:p>
          <a:p>
            <a:pPr eaLnBrk="1" hangingPunct="1">
              <a:lnSpc>
                <a:spcPct val="170000"/>
              </a:lnSpc>
              <a:buFontTx/>
              <a:buNone/>
              <a:defRPr/>
            </a:pPr>
            <a:r>
              <a:rPr lang="en-US" altLang="en-US" b="0" dirty="0" smtClean="0"/>
              <a:t>     (Anderson </a:t>
            </a:r>
            <a:r>
              <a:rPr lang="en-US" altLang="en-US" b="0" dirty="0" err="1" smtClean="0"/>
              <a:t>DM.Clin</a:t>
            </a:r>
            <a:r>
              <a:rPr lang="en-US" altLang="en-US" b="0" dirty="0" smtClean="0"/>
              <a:t> Perinatol:29,2002.) </a:t>
            </a:r>
          </a:p>
          <a:p>
            <a:pPr eaLnBrk="1" hangingPunct="1">
              <a:lnSpc>
                <a:spcPct val="170000"/>
              </a:lnSpc>
              <a:buFontTx/>
              <a:buNone/>
              <a:defRPr/>
            </a:pPr>
            <a:endParaRPr lang="en-US" altLang="en-US" sz="1800" b="0" dirty="0" smtClean="0"/>
          </a:p>
          <a:p>
            <a:pPr eaLnBrk="1" hangingPunct="1">
              <a:lnSpc>
                <a:spcPct val="170000"/>
              </a:lnSpc>
              <a:defRPr/>
            </a:pPr>
            <a:endParaRPr lang="en-US" altLang="en-US" b="0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62000"/>
            <a:ext cx="8915400" cy="2286000"/>
          </a:xfrm>
        </p:spPr>
        <p:txBody>
          <a:bodyPr/>
          <a:lstStyle/>
          <a:p>
            <a:pPr eaLnBrk="1" hangingPunct="1"/>
            <a:r>
              <a:rPr lang="en-US" altLang="en-US" sz="2800" b="0" i="1" smtClean="0">
                <a:latin typeface="Comic Sans MS" pitchFamily="66" charset="0"/>
              </a:rPr>
              <a:t/>
            </a:r>
            <a:br>
              <a:rPr lang="en-US" altLang="en-US" sz="2800" b="0" i="1" smtClean="0">
                <a:latin typeface="Comic Sans MS" pitchFamily="66" charset="0"/>
              </a:rPr>
            </a:br>
            <a:r>
              <a:rPr lang="en-US" altLang="en-US" i="1" smtClean="0"/>
              <a:t>Preterm Milk : Nutritional Concerns .</a:t>
            </a:r>
            <a:br>
              <a:rPr lang="en-US" altLang="en-US" i="1" smtClean="0"/>
            </a:br>
            <a:r>
              <a:rPr lang="en-US" altLang="en-US" u="sng" smtClean="0"/>
              <a:t/>
            </a:r>
            <a:br>
              <a:rPr lang="en-US" altLang="en-US" u="sng" smtClean="0"/>
            </a:br>
            <a:endParaRPr lang="en-US" altLang="en-US" sz="1800" b="0" u="sng" smtClean="0">
              <a:latin typeface="Arial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19200"/>
            <a:ext cx="8915400" cy="4876800"/>
          </a:xfrm>
        </p:spPr>
        <p:txBody>
          <a:bodyPr/>
          <a:lstStyle/>
          <a:p>
            <a:pPr eaLnBrk="1" hangingPunct="1">
              <a:lnSpc>
                <a:spcPct val="180000"/>
              </a:lnSpc>
              <a:buFontTx/>
              <a:buNone/>
            </a:pPr>
            <a:r>
              <a:rPr lang="en-US" altLang="en-US" b="0" smtClean="0"/>
              <a:t>For VLBW babies unfortified mature human milk may fall short of </a:t>
            </a:r>
          </a:p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b="0" smtClean="0"/>
              <a:t>Energy </a:t>
            </a:r>
          </a:p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b="0" smtClean="0"/>
              <a:t>Proteins</a:t>
            </a:r>
          </a:p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b="0" smtClean="0"/>
              <a:t>Sodium</a:t>
            </a:r>
          </a:p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b="0" smtClean="0"/>
              <a:t>Ca &amp; P</a:t>
            </a:r>
          </a:p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b="0" smtClean="0"/>
              <a:t>Fat soluble vitamins.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341313"/>
          </a:xfrm>
        </p:spPr>
        <p:txBody>
          <a:bodyPr/>
          <a:lstStyle/>
          <a:p>
            <a:pPr eaLnBrk="1" hangingPunct="1"/>
            <a:r>
              <a:rPr lang="en-US" altLang="en-US" i="1" smtClean="0"/>
              <a:t>Nutritional Interventions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914400"/>
            <a:ext cx="7772400" cy="4953000"/>
          </a:xfrm>
        </p:spPr>
        <p:txBody>
          <a:bodyPr/>
          <a:lstStyle/>
          <a:p>
            <a:pPr>
              <a:lnSpc>
                <a:spcPct val="200000"/>
              </a:lnSpc>
              <a:spcBef>
                <a:spcPct val="0"/>
              </a:spcBef>
              <a:buFontTx/>
              <a:buChar char="•"/>
            </a:pPr>
            <a:r>
              <a:rPr lang="en-US" altLang="en-US" b="0" smtClean="0">
                <a:sym typeface="Symbol" pitchFamily="18" charset="2"/>
              </a:rPr>
              <a:t>Use of Hind milk </a:t>
            </a:r>
          </a:p>
          <a:p>
            <a:pPr>
              <a:lnSpc>
                <a:spcPct val="200000"/>
              </a:lnSpc>
              <a:spcBef>
                <a:spcPct val="0"/>
              </a:spcBef>
              <a:buFontTx/>
              <a:buChar char="•"/>
            </a:pPr>
            <a:r>
              <a:rPr lang="en-US" altLang="en-US" b="0" smtClean="0">
                <a:sym typeface="Symbol" pitchFamily="18" charset="2"/>
              </a:rPr>
              <a:t>Supplementation of individual nutrients: Ca, P, Multivitamins</a:t>
            </a:r>
          </a:p>
          <a:p>
            <a:pPr>
              <a:lnSpc>
                <a:spcPct val="200000"/>
              </a:lnSpc>
              <a:spcBef>
                <a:spcPct val="0"/>
              </a:spcBef>
              <a:buFontTx/>
              <a:buChar char="•"/>
            </a:pPr>
            <a:r>
              <a:rPr lang="en-US" altLang="en-US" b="0" smtClean="0">
                <a:sym typeface="Symbol" pitchFamily="18" charset="2"/>
              </a:rPr>
              <a:t> Multi-nutrient fortifiers  HMF</a:t>
            </a:r>
          </a:p>
          <a:p>
            <a:pPr>
              <a:lnSpc>
                <a:spcPct val="200000"/>
              </a:lnSpc>
              <a:spcBef>
                <a:spcPct val="0"/>
              </a:spcBef>
              <a:buFontTx/>
              <a:buChar char="•"/>
            </a:pPr>
            <a:endParaRPr lang="en-US" altLang="en-US" b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  <a:buFontTx/>
              <a:buChar char="•"/>
            </a:pPr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" y="228600"/>
            <a:ext cx="9220200" cy="609600"/>
          </a:xfrm>
        </p:spPr>
        <p:txBody>
          <a:bodyPr/>
          <a:lstStyle/>
          <a:p>
            <a:pPr eaLnBrk="1" hangingPunct="1"/>
            <a:r>
              <a:rPr lang="en-US" altLang="en-US" i="1" smtClean="0"/>
              <a:t/>
            </a:r>
            <a:br>
              <a:rPr lang="en-US" altLang="en-US" i="1" smtClean="0"/>
            </a:br>
            <a:r>
              <a:rPr lang="en-US" altLang="en-US" i="1" smtClean="0"/>
              <a:t>Mineral Supplements for Pre terms  on Mother’s Milk?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b="0" smtClean="0">
                <a:sym typeface="Symbol" pitchFamily="18" charset="2"/>
              </a:rPr>
              <a:t>Calcium :100-150mg/kg/day</a:t>
            </a:r>
          </a:p>
          <a:p>
            <a:pPr eaLnBrk="1" hangingPunct="1">
              <a:spcBef>
                <a:spcPct val="0"/>
              </a:spcBef>
            </a:pPr>
            <a:endParaRPr lang="en-US" altLang="en-US" b="0" smtClean="0">
              <a:sym typeface="Symbol" pitchFamily="18" charset="2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b="0" smtClean="0">
                <a:sym typeface="Symbol" pitchFamily="18" charset="2"/>
              </a:rPr>
              <a:t>Phosphorous : 50-75mg/kg/day</a:t>
            </a:r>
          </a:p>
          <a:p>
            <a:pPr eaLnBrk="1" hangingPunct="1">
              <a:spcBef>
                <a:spcPct val="0"/>
              </a:spcBef>
            </a:pPr>
            <a:endParaRPr lang="en-US" altLang="en-US" b="0" smtClean="0">
              <a:sym typeface="Symbol" pitchFamily="18" charset="2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b="0" smtClean="0">
                <a:sym typeface="Symbol" pitchFamily="18" charset="2"/>
              </a:rPr>
              <a:t>Iron : 2-4 mg/kg/day</a:t>
            </a:r>
          </a:p>
          <a:p>
            <a:pPr eaLnBrk="1" hangingPunct="1">
              <a:spcBef>
                <a:spcPct val="0"/>
              </a:spcBef>
            </a:pPr>
            <a:endParaRPr lang="en-US" altLang="en-US" b="0" smtClean="0">
              <a:sym typeface="Symbol" pitchFamily="18" charset="2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b="0" smtClean="0">
                <a:sym typeface="Symbol" pitchFamily="18" charset="2"/>
              </a:rPr>
              <a:t>Zinc :0.6mg/kg/day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mtClean="0">
              <a:sym typeface="Symbol" pitchFamily="18" charset="2"/>
            </a:endParaRPr>
          </a:p>
          <a:p>
            <a:pPr eaLnBrk="1" hangingPunct="1">
              <a:spcBef>
                <a:spcPct val="0"/>
              </a:spcBef>
            </a:pPr>
            <a:endParaRPr lang="en-US" altLang="en-US" smtClean="0">
              <a:sym typeface="Symbol" pitchFamily="18" charset="2"/>
            </a:endParaRPr>
          </a:p>
          <a:p>
            <a:pPr eaLnBrk="1" hangingPunct="1"/>
            <a:endParaRPr lang="en-US" altLang="en-US" smtClean="0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>
                <a:solidFill>
                  <a:srgbClr val="FF3300"/>
                </a:solidFill>
                <a:latin typeface="Arial" charset="0"/>
              </a:rPr>
              <a:t/>
            </a:r>
            <a:br>
              <a:rPr lang="en-US" altLang="en-US">
                <a:solidFill>
                  <a:srgbClr val="FF3300"/>
                </a:solidFill>
                <a:latin typeface="Arial" charset="0"/>
              </a:rPr>
            </a:br>
            <a:r>
              <a:rPr lang="en-US" altLang="en-US">
                <a:solidFill>
                  <a:srgbClr val="FF3300"/>
                </a:solidFill>
                <a:latin typeface="Arial" charset="0"/>
              </a:rPr>
              <a:t/>
            </a:r>
            <a:br>
              <a:rPr lang="en-US" altLang="en-US">
                <a:solidFill>
                  <a:srgbClr val="FF3300"/>
                </a:solidFill>
                <a:latin typeface="Arial" charset="0"/>
              </a:rPr>
            </a:br>
            <a:r>
              <a:rPr lang="en-US" altLang="en-US">
                <a:solidFill>
                  <a:srgbClr val="FF3300"/>
                </a:solidFill>
                <a:latin typeface="Arial" charset="0"/>
              </a:rPr>
              <a:t/>
            </a:r>
            <a:br>
              <a:rPr lang="en-US" altLang="en-US">
                <a:solidFill>
                  <a:srgbClr val="FF3300"/>
                </a:solidFill>
                <a:latin typeface="Arial" charset="0"/>
              </a:rPr>
            </a:br>
            <a:r>
              <a:rPr lang="en-US" altLang="en-US" sz="3600" i="1">
                <a:solidFill>
                  <a:srgbClr val="FFFF00"/>
                </a:solidFill>
                <a:latin typeface="Arial" charset="0"/>
              </a:rPr>
              <a:t/>
            </a:r>
            <a:br>
              <a:rPr lang="en-US" altLang="en-US" sz="3600" i="1">
                <a:solidFill>
                  <a:srgbClr val="FFFF00"/>
                </a:solidFill>
                <a:latin typeface="Arial" charset="0"/>
              </a:rPr>
            </a:br>
            <a:r>
              <a:rPr lang="en-US" altLang="en-US" sz="3600" b="0" i="1">
                <a:solidFill>
                  <a:srgbClr val="FFFF00"/>
                </a:solidFill>
                <a:latin typeface="Arial" charset="0"/>
              </a:rPr>
              <a:t/>
            </a:r>
            <a:br>
              <a:rPr lang="en-US" altLang="en-US" sz="3600" b="0" i="1">
                <a:solidFill>
                  <a:srgbClr val="FFFF00"/>
                </a:solidFill>
                <a:latin typeface="Arial" charset="0"/>
              </a:rPr>
            </a:br>
            <a:r>
              <a:rPr lang="en-US" altLang="en-US" b="0">
                <a:latin typeface="Arial" charset="0"/>
              </a:rPr>
              <a:t/>
            </a:r>
            <a:br>
              <a:rPr lang="en-US" altLang="en-US" b="0">
                <a:latin typeface="Arial" charset="0"/>
              </a:rPr>
            </a:br>
            <a:endParaRPr lang="en-US" altLang="en-US" b="0">
              <a:latin typeface="Arial" charset="0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685800" y="1981200"/>
            <a:ext cx="77724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IN" altLang="en-US" sz="2400" b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990600"/>
          </a:xfrm>
        </p:spPr>
        <p:txBody>
          <a:bodyPr/>
          <a:lstStyle/>
          <a:p>
            <a:pPr eaLnBrk="1" hangingPunct="1"/>
            <a:r>
              <a:rPr lang="en-US" altLang="en-US" i="1" smtClean="0">
                <a:solidFill>
                  <a:srgbClr val="A50021"/>
                </a:solidFill>
              </a:rPr>
              <a:t/>
            </a:r>
            <a:br>
              <a:rPr lang="en-US" altLang="en-US" i="1" smtClean="0">
                <a:solidFill>
                  <a:srgbClr val="A50021"/>
                </a:solidFill>
              </a:rPr>
            </a:br>
            <a:r>
              <a:rPr lang="en-US" altLang="en-US" sz="4000" i="1" smtClean="0"/>
              <a:t>Vitamin Supplements</a:t>
            </a:r>
            <a:r>
              <a:rPr lang="en-US" altLang="en-US" sz="4000" smtClean="0"/>
              <a:t/>
            </a:r>
            <a:br>
              <a:rPr lang="en-US" altLang="en-US" sz="4000" smtClean="0"/>
            </a:br>
            <a:endParaRPr lang="en-US" altLang="en-US" sz="4000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14400"/>
            <a:ext cx="7772400" cy="52578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Vitamin A	1000-1500 IU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Vitamin D	400 IU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Vitamin E	25 IU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Vitamin C	40-50 mg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Vitamin B1	1000 </a:t>
            </a:r>
            <a:r>
              <a:rPr lang="en-US" altLang="en-US" b="0" smtClean="0">
                <a:sym typeface="Symbol" pitchFamily="18" charset="2"/>
              </a:rPr>
              <a:t></a:t>
            </a:r>
            <a:r>
              <a:rPr lang="en-US" altLang="en-US" b="0" smtClean="0"/>
              <a:t>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Vitamin B12	3-5 </a:t>
            </a:r>
            <a:r>
              <a:rPr lang="en-US" altLang="en-US" b="0" smtClean="0">
                <a:sym typeface="Symbol" pitchFamily="18" charset="2"/>
              </a:rPr>
              <a:t></a:t>
            </a:r>
            <a:r>
              <a:rPr lang="en-US" altLang="en-US" b="0" smtClean="0"/>
              <a:t>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Niacin	5-10 mg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0" smtClean="0"/>
              <a:t>Folic acid	50 </a:t>
            </a:r>
            <a:r>
              <a:rPr lang="en-US" altLang="en-US" b="0" smtClean="0">
                <a:sym typeface="Symbol" pitchFamily="18" charset="2"/>
              </a:rPr>
              <a:t></a:t>
            </a:r>
            <a:r>
              <a:rPr lang="en-US" altLang="en-US" b="0" smtClean="0"/>
              <a:t>g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en-US" b="0" i="1" smtClean="0"/>
              <a:t>Start when enteral intake 100-150 ml/kg/day</a:t>
            </a:r>
          </a:p>
          <a:p>
            <a:pPr eaLnBrk="1" hangingPunct="1">
              <a:lnSpc>
                <a:spcPct val="150000"/>
              </a:lnSpc>
            </a:pPr>
            <a:endParaRPr lang="en-US" altLang="en-US" b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-304800"/>
            <a:ext cx="8915400" cy="1600200"/>
          </a:xfrm>
        </p:spPr>
        <p:txBody>
          <a:bodyPr/>
          <a:lstStyle/>
          <a:p>
            <a:pPr eaLnBrk="1" hangingPunct="1"/>
            <a:r>
              <a:rPr lang="en-US" altLang="en-US" i="1" smtClean="0"/>
              <a:t>Causes Of Poor Weight Gain</a:t>
            </a:r>
            <a:br>
              <a:rPr lang="en-US" altLang="en-US" i="1" smtClean="0"/>
            </a:br>
            <a:endParaRPr lang="en-US" altLang="en-US" i="1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7772400" cy="5181600"/>
          </a:xfrm>
        </p:spPr>
        <p:txBody>
          <a:bodyPr/>
          <a:lstStyle/>
          <a:p>
            <a:pPr eaLnBrk="1" hangingPunct="1">
              <a:lnSpc>
                <a:spcPct val="160000"/>
              </a:lnSpc>
            </a:pPr>
            <a:r>
              <a:rPr lang="en-US" altLang="en-US" b="0" smtClean="0"/>
              <a:t>Inadequate protein, calorie intake</a:t>
            </a:r>
          </a:p>
          <a:p>
            <a:pPr eaLnBrk="1" hangingPunct="1">
              <a:lnSpc>
                <a:spcPct val="160000"/>
              </a:lnSpc>
            </a:pPr>
            <a:r>
              <a:rPr lang="en-US" altLang="en-US" b="0" smtClean="0"/>
              <a:t>Chronic cold stress</a:t>
            </a:r>
          </a:p>
          <a:p>
            <a:pPr eaLnBrk="1" hangingPunct="1">
              <a:lnSpc>
                <a:spcPct val="160000"/>
              </a:lnSpc>
            </a:pPr>
            <a:r>
              <a:rPr lang="en-US" altLang="en-US" b="0" smtClean="0"/>
              <a:t>Anemia</a:t>
            </a:r>
          </a:p>
          <a:p>
            <a:pPr eaLnBrk="1" hangingPunct="1">
              <a:lnSpc>
                <a:spcPct val="160000"/>
              </a:lnSpc>
            </a:pPr>
            <a:r>
              <a:rPr lang="en-US" altLang="en-US" b="0" smtClean="0"/>
              <a:t>Hyponatremia</a:t>
            </a:r>
          </a:p>
          <a:p>
            <a:pPr eaLnBrk="1" hangingPunct="1">
              <a:lnSpc>
                <a:spcPct val="160000"/>
              </a:lnSpc>
            </a:pPr>
            <a:r>
              <a:rPr lang="en-US" altLang="en-US" b="0" smtClean="0"/>
              <a:t>Metabolic acidosis</a:t>
            </a:r>
          </a:p>
          <a:p>
            <a:pPr eaLnBrk="1" hangingPunct="1">
              <a:lnSpc>
                <a:spcPct val="160000"/>
              </a:lnSpc>
            </a:pPr>
            <a:r>
              <a:rPr lang="en-US" altLang="en-US" b="0" smtClean="0"/>
              <a:t>Infection especially urinary tract infection or fungal infection</a:t>
            </a:r>
          </a:p>
          <a:p>
            <a:pPr eaLnBrk="1" hangingPunct="1">
              <a:lnSpc>
                <a:spcPct val="160000"/>
              </a:lnSpc>
            </a:pPr>
            <a:r>
              <a:rPr lang="en-US" altLang="en-US" b="0" smtClean="0"/>
              <a:t>Inborn errors of metabolism (rare)</a:t>
            </a:r>
          </a:p>
          <a:p>
            <a:pPr eaLnBrk="1" hangingPunct="1">
              <a:lnSpc>
                <a:spcPct val="160000"/>
              </a:lnSpc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361950"/>
          </a:xfrm>
        </p:spPr>
        <p:txBody>
          <a:bodyPr/>
          <a:lstStyle/>
          <a:p>
            <a:pPr eaLnBrk="1" hangingPunct="1"/>
            <a:r>
              <a:rPr lang="en-US" altLang="en-US" i="1" smtClean="0"/>
              <a:t>Multi Component Fortified Preterm Milk</a:t>
            </a:r>
          </a:p>
        </p:txBody>
      </p:sp>
      <p:sp>
        <p:nvSpPr>
          <p:cNvPr id="31747" name="Rectangle 3"/>
          <p:cNvSpPr>
            <a:spLocks noChangeArrowheads="1"/>
          </p:cNvSpPr>
          <p:nvPr>
            <p:ph type="body" idx="1"/>
          </p:nvPr>
        </p:nvSpPr>
        <p:spPr>
          <a:xfrm>
            <a:off x="762000" y="914400"/>
            <a:ext cx="7772400" cy="4267200"/>
          </a:xfrm>
        </p:spPr>
        <p:txBody>
          <a:bodyPr/>
          <a:lstStyle/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b="0" smtClean="0"/>
              <a:t>Improvements in short-term growth .</a:t>
            </a:r>
          </a:p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b="0" smtClean="0"/>
              <a:t>Protein and energy supplementation associated with improved rates of weight gain .</a:t>
            </a:r>
          </a:p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b="0" smtClean="0"/>
              <a:t>Increased bone mineralization and linear growth Less feed intolerance, NEC , Infections compared to formula.</a:t>
            </a:r>
          </a:p>
          <a:p>
            <a:pPr eaLnBrk="1" hangingPunct="1">
              <a:lnSpc>
                <a:spcPct val="180000"/>
              </a:lnSpc>
              <a:buFontTx/>
              <a:buChar char="•"/>
            </a:pPr>
            <a:r>
              <a:rPr lang="en-US" altLang="en-US" sz="1600" b="0" smtClean="0"/>
              <a:t>(Kuschel CA, Harding JE. Cochrane Library 1.2002.)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7772400" cy="1828800"/>
          </a:xfrm>
        </p:spPr>
        <p:txBody>
          <a:bodyPr/>
          <a:lstStyle/>
          <a:p>
            <a:pPr eaLnBrk="1" hangingPunct="1"/>
            <a:r>
              <a:rPr lang="en-US" altLang="en-US" sz="3200" b="0" smtClean="0"/>
              <a:t/>
            </a:r>
            <a:br>
              <a:rPr lang="en-US" altLang="en-US" sz="3200" b="0" smtClean="0"/>
            </a:br>
            <a:r>
              <a:rPr lang="en-US" altLang="en-US" sz="3200" b="0" smtClean="0"/>
              <a:t/>
            </a:r>
            <a:br>
              <a:rPr lang="en-US" altLang="en-US" sz="3200" b="0" smtClean="0"/>
            </a:br>
            <a:r>
              <a:rPr lang="en-US" altLang="en-US" sz="3200" b="0" smtClean="0"/>
              <a:t/>
            </a:r>
            <a:br>
              <a:rPr lang="en-US" altLang="en-US" sz="3200" b="0" smtClean="0"/>
            </a:br>
            <a:r>
              <a:rPr lang="en-US" altLang="en-US" sz="3200" b="0" smtClean="0"/>
              <a:t/>
            </a:r>
            <a:br>
              <a:rPr lang="en-US" altLang="en-US" sz="3200" b="0" smtClean="0"/>
            </a:br>
            <a:r>
              <a:rPr lang="en-US" altLang="en-US" sz="3200" b="0" smtClean="0"/>
              <a:t/>
            </a:r>
            <a:br>
              <a:rPr lang="en-US" altLang="en-US" sz="3200" b="0" smtClean="0"/>
            </a:br>
            <a:r>
              <a:rPr lang="en-US" altLang="en-US" sz="3200" b="0" smtClean="0"/>
              <a:t/>
            </a:r>
            <a:br>
              <a:rPr lang="en-US" altLang="en-US" sz="3200" b="0" smtClean="0"/>
            </a:br>
            <a:r>
              <a:rPr lang="en-US" altLang="en-US" i="1" smtClean="0"/>
              <a:t>Fortification of Human Milk: Which Babies ?</a:t>
            </a:r>
            <a:r>
              <a:rPr lang="en-US" altLang="en-US" smtClean="0"/>
              <a:t> </a:t>
            </a:r>
            <a:br>
              <a:rPr lang="en-US" altLang="en-US" smtClean="0"/>
            </a:br>
            <a:r>
              <a:rPr lang="en-US" altLang="en-US" smtClean="0"/>
              <a:t/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7772400" cy="4876800"/>
          </a:xfrm>
        </p:spPr>
        <p:txBody>
          <a:bodyPr/>
          <a:lstStyle/>
          <a:p>
            <a:pPr eaLnBrk="1" hangingPunct="1">
              <a:lnSpc>
                <a:spcPct val="260000"/>
              </a:lnSpc>
              <a:spcBef>
                <a:spcPct val="0"/>
              </a:spcBef>
              <a:buFontTx/>
              <a:buChar char="•"/>
            </a:pPr>
            <a:r>
              <a:rPr lang="en-US" altLang="en-US" b="0" smtClean="0">
                <a:sym typeface="Wingdings" pitchFamily="2" charset="2"/>
              </a:rPr>
              <a:t>Babies&lt; 1250 gms  especially &lt; 1000gms</a:t>
            </a:r>
          </a:p>
          <a:p>
            <a:pPr eaLnBrk="1" hangingPunct="1">
              <a:lnSpc>
                <a:spcPct val="260000"/>
              </a:lnSpc>
              <a:spcBef>
                <a:spcPct val="0"/>
              </a:spcBef>
              <a:buFontTx/>
              <a:buChar char="•"/>
            </a:pPr>
            <a:r>
              <a:rPr lang="en-US" altLang="en-US" b="0" smtClean="0">
                <a:sym typeface="Wingdings" pitchFamily="2" charset="2"/>
              </a:rPr>
              <a:t>Babies with a difficult perinatal course</a:t>
            </a:r>
          </a:p>
          <a:p>
            <a:pPr eaLnBrk="1" hangingPunct="1">
              <a:lnSpc>
                <a:spcPct val="260000"/>
              </a:lnSpc>
              <a:spcBef>
                <a:spcPct val="0"/>
              </a:spcBef>
              <a:buFontTx/>
              <a:buChar char="•"/>
            </a:pPr>
            <a:r>
              <a:rPr lang="en-US" altLang="en-US" b="0" smtClean="0">
                <a:sym typeface="Wingdings" pitchFamily="2" charset="2"/>
              </a:rPr>
              <a:t>Babies requiring fluid restriction.</a:t>
            </a:r>
            <a:endParaRPr lang="en-US" altLang="en-US" b="0" smtClean="0">
              <a:sym typeface="Symbol" pitchFamily="18" charset="2"/>
            </a:endParaRPr>
          </a:p>
          <a:p>
            <a:pPr eaLnBrk="1" hangingPunct="1">
              <a:lnSpc>
                <a:spcPct val="260000"/>
              </a:lnSpc>
              <a:spcBef>
                <a:spcPct val="0"/>
              </a:spcBef>
              <a:buFontTx/>
              <a:buChar char="•"/>
            </a:pPr>
            <a:r>
              <a:rPr lang="en-US" altLang="en-US" b="0" smtClean="0">
                <a:sym typeface="Wingdings" pitchFamily="2" charset="2"/>
              </a:rPr>
              <a:t>“Failure to thrive” despite intake of 180 ml/kg/day. </a:t>
            </a:r>
          </a:p>
          <a:p>
            <a:pPr eaLnBrk="1" hangingPunct="1">
              <a:lnSpc>
                <a:spcPct val="260000"/>
              </a:lnSpc>
              <a:buFontTx/>
              <a:buNone/>
            </a:pPr>
            <a:endParaRPr lang="en-US" altLang="en-US" b="0" smtClean="0"/>
          </a:p>
          <a:p>
            <a:pPr eaLnBrk="1" hangingPunct="1">
              <a:lnSpc>
                <a:spcPct val="260000"/>
              </a:lnSpc>
            </a:pPr>
            <a:endParaRPr lang="en-US" altLang="en-US" smtClean="0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89916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3600" i="1"/>
              <a:t/>
            </a:r>
            <a:br>
              <a:rPr lang="en-US" altLang="en-US" sz="3600" i="1"/>
            </a:br>
            <a:endParaRPr lang="en-US" altLang="en-US" i="1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838200" y="1600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IN" altLang="en-US" sz="2400" b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838200" y="990600"/>
          <a:ext cx="7696200" cy="4038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64851"/>
                <a:gridCol w="2565674"/>
                <a:gridCol w="2565674"/>
              </a:tblGrid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Per 1 gm 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effectLst/>
                        </a:rPr>
                        <a:t>sachet 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rgbClr val="000000"/>
                          </a:solidFill>
                          <a:effectLst/>
                        </a:rPr>
                        <a:t>Lactodex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 HMF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Hijam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Calories ( Kcal)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3.63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3.5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Carbohydrates (g)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0.42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0.05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Proteins(g)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0.28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0.25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Fats (g)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0.04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0.25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Calcium (mg)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15.8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25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Phosphurus (mg)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7.8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12.5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Iron (mg)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0.3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</a:rPr>
                        <a:t>0.36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Vitamin D (IU)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133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100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3860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3840" name="Title 2"/>
          <p:cNvSpPr>
            <a:spLocks noGrp="1"/>
          </p:cNvSpPr>
          <p:nvPr>
            <p:ph type="title"/>
          </p:nvPr>
        </p:nvSpPr>
        <p:spPr>
          <a:xfrm>
            <a:off x="228600" y="609600"/>
            <a:ext cx="8915400" cy="609600"/>
          </a:xfrm>
        </p:spPr>
        <p:txBody>
          <a:bodyPr/>
          <a:lstStyle/>
          <a:p>
            <a:r>
              <a:rPr lang="en-US" altLang="en-US" smtClean="0"/>
              <a:t>Human Milk Fortifiers Available In India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7" name="TextBox 6"/>
          <p:cNvSpPr txBox="1"/>
          <p:nvPr/>
        </p:nvSpPr>
        <p:spPr>
          <a:xfrm>
            <a:off x="838200" y="5105400"/>
            <a:ext cx="72390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n-lt"/>
              </a:rPr>
              <a:t> </a:t>
            </a:r>
            <a:r>
              <a:rPr lang="en-US" sz="2000" b="0" dirty="0">
                <a:solidFill>
                  <a:srgbClr val="000000"/>
                </a:solidFill>
                <a:latin typeface="+mn-lt"/>
              </a:rPr>
              <a:t>1gm sachet of </a:t>
            </a:r>
            <a:r>
              <a:rPr lang="en-US" sz="2000" b="0" dirty="0" err="1">
                <a:solidFill>
                  <a:srgbClr val="000000"/>
                </a:solidFill>
                <a:latin typeface="+mn-lt"/>
              </a:rPr>
              <a:t>lactodex</a:t>
            </a:r>
            <a:r>
              <a:rPr lang="en-US" sz="2000" b="0" dirty="0">
                <a:solidFill>
                  <a:srgbClr val="000000"/>
                </a:solidFill>
                <a:latin typeface="+mn-lt"/>
              </a:rPr>
              <a:t> / 25 ml EBM provides additional</a:t>
            </a:r>
          </a:p>
          <a:p>
            <a:pPr>
              <a:defRPr/>
            </a:pPr>
            <a:r>
              <a:rPr lang="en-US" sz="2000" b="0" dirty="0">
                <a:solidFill>
                  <a:srgbClr val="000000"/>
                </a:solidFill>
                <a:latin typeface="+mn-lt"/>
              </a:rPr>
              <a:t>    1.12 gm protein /100 ml, 14.22Kcal /100 ml of EBM</a:t>
            </a:r>
          </a:p>
          <a:p>
            <a:pPr>
              <a:defRPr/>
            </a:pPr>
            <a:r>
              <a:rPr lang="en-US" sz="2000" b="0" dirty="0">
                <a:latin typeface="+mn-lt"/>
              </a:rPr>
              <a:t>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457200"/>
          </a:xfrm>
        </p:spPr>
        <p:txBody>
          <a:bodyPr/>
          <a:lstStyle/>
          <a:p>
            <a:pPr eaLnBrk="1" hangingPunct="1"/>
            <a:r>
              <a:rPr lang="en-US" altLang="en-US" i="1" smtClean="0"/>
              <a:t>In  Conclusion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990600"/>
            <a:ext cx="9144000" cy="5867400"/>
          </a:xfrm>
        </p:spPr>
        <p:txBody>
          <a:bodyPr/>
          <a:lstStyle/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/>
              <a:t>Early enteral nutrition is important for VLBW babies optimal growth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/>
              <a:t>Poor nutrition associated with EUGR 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/>
              <a:t>EUGR causes poor ND outcomes, increased risk of ROP, BPD 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/>
              <a:t>Preterm mothers milk is the best choice, PDHM next best alternative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/>
              <a:t>Trophic feeding of EBM  useful in sick newborns &amp; ELBW.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r>
              <a:rPr lang="en-US" altLang="en-US" b="0" smtClean="0"/>
              <a:t>Mineral &amp; multi vitamin supplements essential</a:t>
            </a:r>
          </a:p>
          <a:p>
            <a:pPr eaLnBrk="1" hangingPunct="1">
              <a:lnSpc>
                <a:spcPct val="160000"/>
              </a:lnSpc>
              <a:spcBef>
                <a:spcPct val="50000"/>
              </a:spcBef>
              <a:buFontTx/>
              <a:buChar char="•"/>
            </a:pPr>
            <a:r>
              <a:rPr lang="en-US" altLang="en-US" b="0" smtClean="0"/>
              <a:t>Fortification of breastmilk may be needed for ELBW &amp; smaller VLBW infants.</a:t>
            </a:r>
          </a:p>
          <a:p>
            <a:pPr eaLnBrk="1" hangingPunct="1">
              <a:lnSpc>
                <a:spcPct val="160000"/>
              </a:lnSpc>
              <a:buFontTx/>
              <a:buChar char="•"/>
            </a:pPr>
            <a:endParaRPr lang="en-US" altLang="en-U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i Painting">
  <a:themeElements>
    <a:clrScheme name="Sumi Painting 1">
      <a:dk1>
        <a:srgbClr val="545472"/>
      </a:dk1>
      <a:lt1>
        <a:srgbClr val="FFFFFF"/>
      </a:lt1>
      <a:dk2>
        <a:srgbClr val="660066"/>
      </a:dk2>
      <a:lt2>
        <a:srgbClr val="9797B7"/>
      </a:lt2>
      <a:accent1>
        <a:srgbClr val="A7CCD9"/>
      </a:accent1>
      <a:accent2>
        <a:srgbClr val="C7C7DF"/>
      </a:accent2>
      <a:accent3>
        <a:srgbClr val="FFFFFF"/>
      </a:accent3>
      <a:accent4>
        <a:srgbClr val="464660"/>
      </a:accent4>
      <a:accent5>
        <a:srgbClr val="D0E2E9"/>
      </a:accent5>
      <a:accent6>
        <a:srgbClr val="B4B4CA"/>
      </a:accent6>
      <a:hlink>
        <a:srgbClr val="9595FF"/>
      </a:hlink>
      <a:folHlink>
        <a:srgbClr val="8888AE"/>
      </a:folHlink>
    </a:clrScheme>
    <a:fontScheme name="Custom 1">
      <a:majorFont>
        <a:latin typeface="Monotype Corsi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umi Painting 1">
        <a:dk1>
          <a:srgbClr val="545472"/>
        </a:dk1>
        <a:lt1>
          <a:srgbClr val="FFFFFF"/>
        </a:lt1>
        <a:dk2>
          <a:srgbClr val="660066"/>
        </a:dk2>
        <a:lt2>
          <a:srgbClr val="9797B7"/>
        </a:lt2>
        <a:accent1>
          <a:srgbClr val="A7CCD9"/>
        </a:accent1>
        <a:accent2>
          <a:srgbClr val="C7C7DF"/>
        </a:accent2>
        <a:accent3>
          <a:srgbClr val="FFFFFF"/>
        </a:accent3>
        <a:accent4>
          <a:srgbClr val="464660"/>
        </a:accent4>
        <a:accent5>
          <a:srgbClr val="D0E2E9"/>
        </a:accent5>
        <a:accent6>
          <a:srgbClr val="B4B4CA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2">
        <a:dk1>
          <a:srgbClr val="545472"/>
        </a:dk1>
        <a:lt1>
          <a:srgbClr val="FFFFFF"/>
        </a:lt1>
        <a:dk2>
          <a:srgbClr val="892D5B"/>
        </a:dk2>
        <a:lt2>
          <a:srgbClr val="68A7BE"/>
        </a:lt2>
        <a:accent1>
          <a:srgbClr val="CAACCC"/>
        </a:accent1>
        <a:accent2>
          <a:srgbClr val="A7CCD9"/>
        </a:accent2>
        <a:accent3>
          <a:srgbClr val="FFFFFF"/>
        </a:accent3>
        <a:accent4>
          <a:srgbClr val="464660"/>
        </a:accent4>
        <a:accent5>
          <a:srgbClr val="E1D2E2"/>
        </a:accent5>
        <a:accent6>
          <a:srgbClr val="97B9C4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4">
        <a:dk1>
          <a:srgbClr val="545472"/>
        </a:dk1>
        <a:lt1>
          <a:srgbClr val="FFFFFF"/>
        </a:lt1>
        <a:dk2>
          <a:srgbClr val="892D5B"/>
        </a:dk2>
        <a:lt2>
          <a:srgbClr val="AC3872"/>
        </a:lt2>
        <a:accent1>
          <a:srgbClr val="660066"/>
        </a:accent1>
        <a:accent2>
          <a:srgbClr val="E2A6C4"/>
        </a:accent2>
        <a:accent3>
          <a:srgbClr val="FFFFFF"/>
        </a:accent3>
        <a:accent4>
          <a:srgbClr val="464660"/>
        </a:accent4>
        <a:accent5>
          <a:srgbClr val="B8AAB8"/>
        </a:accent5>
        <a:accent6>
          <a:srgbClr val="CD96B1"/>
        </a:accent6>
        <a:hlink>
          <a:srgbClr val="8585FF"/>
        </a:hlink>
        <a:folHlink>
          <a:srgbClr val="563E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5">
        <a:dk1>
          <a:srgbClr val="545472"/>
        </a:dk1>
        <a:lt1>
          <a:srgbClr val="FFFFFF"/>
        </a:lt1>
        <a:dk2>
          <a:srgbClr val="892D5B"/>
        </a:dk2>
        <a:lt2>
          <a:srgbClr val="515BA7"/>
        </a:lt2>
        <a:accent1>
          <a:srgbClr val="8BD8E7"/>
        </a:accent1>
        <a:accent2>
          <a:srgbClr val="A5AAD3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959ABF"/>
        </a:accent6>
        <a:hlink>
          <a:srgbClr val="B78AFA"/>
        </a:hlink>
        <a:folHlink>
          <a:srgbClr val="A0A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6">
        <a:dk1>
          <a:srgbClr val="545472"/>
        </a:dk1>
        <a:lt1>
          <a:srgbClr val="FFFFFF"/>
        </a:lt1>
        <a:dk2>
          <a:srgbClr val="37467F"/>
        </a:dk2>
        <a:lt2>
          <a:srgbClr val="547A3C"/>
        </a:lt2>
        <a:accent1>
          <a:srgbClr val="8BD8E7"/>
        </a:accent1>
        <a:accent2>
          <a:srgbClr val="B7D3A5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A6BF95"/>
        </a:accent6>
        <a:hlink>
          <a:srgbClr val="619147"/>
        </a:hlink>
        <a:folHlink>
          <a:srgbClr val="94BE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7">
        <a:dk1>
          <a:srgbClr val="545472"/>
        </a:dk1>
        <a:lt1>
          <a:srgbClr val="FFFFFF"/>
        </a:lt1>
        <a:dk2>
          <a:srgbClr val="655851"/>
        </a:dk2>
        <a:lt2>
          <a:srgbClr val="B49234"/>
        </a:lt2>
        <a:accent1>
          <a:srgbClr val="F8C684"/>
        </a:accent1>
        <a:accent2>
          <a:srgbClr val="E1CE97"/>
        </a:accent2>
        <a:accent3>
          <a:srgbClr val="FFFFFF"/>
        </a:accent3>
        <a:accent4>
          <a:srgbClr val="464660"/>
        </a:accent4>
        <a:accent5>
          <a:srgbClr val="FBDFC2"/>
        </a:accent5>
        <a:accent6>
          <a:srgbClr val="CCBA88"/>
        </a:accent6>
        <a:hlink>
          <a:srgbClr val="7C6148"/>
        </a:hlink>
        <a:folHlink>
          <a:srgbClr val="8E856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Dx &amp; Management of Asphyxia</Template>
  <TotalTime>6586</TotalTime>
  <Words>1676</Words>
  <Application>Microsoft Office PowerPoint</Application>
  <PresentationFormat>On-screen Show (4:3)</PresentationFormat>
  <Paragraphs>249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Times New Roman</vt:lpstr>
      <vt:lpstr>Arial</vt:lpstr>
      <vt:lpstr>Monotype Corsiva</vt:lpstr>
      <vt:lpstr>Calibri</vt:lpstr>
      <vt:lpstr>Wingdings</vt:lpstr>
      <vt:lpstr>Comic Sans MS</vt:lpstr>
      <vt:lpstr>Symbol</vt:lpstr>
      <vt:lpstr>Sumi Painting</vt:lpstr>
      <vt:lpstr>    Importance Of Nutrition For Optimal Short And Long Term Outcome In Preterm Infants  </vt:lpstr>
      <vt:lpstr>Introduction</vt:lpstr>
      <vt:lpstr>Objectives Of This Webinar</vt:lpstr>
      <vt:lpstr>Recommended Nutritional Goal For Preterm Babies</vt:lpstr>
      <vt:lpstr> Inherent Limitations Of The Preterm  Baby</vt:lpstr>
      <vt:lpstr>Problems Associated Extra Uterine  Growth Restriction</vt:lpstr>
      <vt:lpstr>Neuro-developmental Sequelae Associated With EUGR  </vt:lpstr>
      <vt:lpstr>EUGR &amp; ROP</vt:lpstr>
      <vt:lpstr>EUGR &amp; Lower Final Weight &amp; Height.  </vt:lpstr>
      <vt:lpstr>Long Term Adverse Effects of  Rapid  Catch Up Growth</vt:lpstr>
      <vt:lpstr>Issues  In  VLBW  Feeding</vt:lpstr>
      <vt:lpstr>Choice Of Milk For Preterm Babies :Mothers own milk (MOM) </vt:lpstr>
      <vt:lpstr>Choice Of Milk for Early Nutrition Contd: </vt:lpstr>
      <vt:lpstr>Alternative Milk Till  MOM  Available</vt:lpstr>
      <vt:lpstr>Alternative If MOM ,PDHM Not Available</vt:lpstr>
      <vt:lpstr>Time Of Onset Of Feeds – How Early?</vt:lpstr>
      <vt:lpstr>Enteral feeding of ELBW /Sick Babies: Trophic Feeding  - Minimal Enteral Nutrition</vt:lpstr>
      <vt:lpstr>Increments of feeds :How rapidly ?</vt:lpstr>
      <vt:lpstr>Method Of Feeding: Gavage or Tube Feeding </vt:lpstr>
      <vt:lpstr>Transition To Wati Spoon / Paladai Feeding</vt:lpstr>
      <vt:lpstr>Transition To Breastfeeding</vt:lpstr>
      <vt:lpstr>Enhancing Preterm Lactation &amp; Transition To BF</vt:lpstr>
      <vt:lpstr>Growth Monitoring in VLBW Babies.</vt:lpstr>
      <vt:lpstr> Preterm Milk : Nutritional Concerns .  </vt:lpstr>
      <vt:lpstr>Nutritional Interventions</vt:lpstr>
      <vt:lpstr> Mineral Supplements for Pre terms  on Mother’s Milk?</vt:lpstr>
      <vt:lpstr> Vitamin Supplements </vt:lpstr>
      <vt:lpstr>Causes Of Poor Weight Gain </vt:lpstr>
      <vt:lpstr>Multi Component Fortified Preterm Milk</vt:lpstr>
      <vt:lpstr>      Fortification of Human Milk: Which Babies ?   </vt:lpstr>
      <vt:lpstr>Human Milk Fortifiers Available In India </vt:lpstr>
      <vt:lpstr>In  Conclusion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Jayashree</dc:creator>
  <cp:lastModifiedBy>Designo</cp:lastModifiedBy>
  <cp:revision>117</cp:revision>
  <cp:lastPrinted>1601-01-01T00:00:00Z</cp:lastPrinted>
  <dcterms:created xsi:type="dcterms:W3CDTF">1601-01-01T00:00:00Z</dcterms:created>
  <dcterms:modified xsi:type="dcterms:W3CDTF">2017-06-12T14:16:38Z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